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20"/>
  </p:notesMasterIdLst>
  <p:handoutMasterIdLst>
    <p:handoutMasterId r:id="rId21"/>
  </p:handoutMasterIdLst>
  <p:sldIdLst>
    <p:sldId id="256" r:id="rId2"/>
    <p:sldId id="603" r:id="rId3"/>
    <p:sldId id="261" r:id="rId4"/>
    <p:sldId id="271" r:id="rId5"/>
    <p:sldId id="628" r:id="rId6"/>
    <p:sldId id="608" r:id="rId7"/>
    <p:sldId id="612" r:id="rId8"/>
    <p:sldId id="614" r:id="rId9"/>
    <p:sldId id="618" r:id="rId10"/>
    <p:sldId id="619" r:id="rId11"/>
    <p:sldId id="627" r:id="rId12"/>
    <p:sldId id="622" r:id="rId13"/>
    <p:sldId id="623" r:id="rId14"/>
    <p:sldId id="624" r:id="rId15"/>
    <p:sldId id="625" r:id="rId16"/>
    <p:sldId id="626" r:id="rId17"/>
    <p:sldId id="259" r:id="rId18"/>
    <p:sldId id="258" r:id="rId19"/>
  </p:sldIdLst>
  <p:sldSz cx="12192000" cy="6858000"/>
  <p:notesSz cx="6858000" cy="9144000"/>
  <p:defaultText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111FF"/>
    <a:srgbClr val="0909FF"/>
    <a:srgbClr val="0000CC"/>
    <a:srgbClr val="0066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920" autoAdjust="0"/>
    <p:restoredTop sz="94660"/>
  </p:normalViewPr>
  <p:slideViewPr>
    <p:cSldViewPr snapToGrid="0">
      <p:cViewPr varScale="1">
        <p:scale>
          <a:sx n="72" d="100"/>
          <a:sy n="72" d="100"/>
        </p:scale>
        <p:origin x="744" y="54"/>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87" d="100"/>
          <a:sy n="87" d="100"/>
        </p:scale>
        <p:origin x="3840" y="6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chartUserShapes" Target="../drawings/drawing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3"/>
    </mc:Choice>
    <mc:Fallback>
      <c:style val="3"/>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s-PE" sz="1400" b="0" i="0" u="none" strike="noStrike" baseline="0">
                <a:solidFill>
                  <a:sysClr val="windowText" lastClr="000000"/>
                </a:solidFill>
                <a:effectLst/>
                <a:latin typeface="Arial" panose="020B0604020202020204" pitchFamily="34" charset="0"/>
                <a:cs typeface="Arial" panose="020B0604020202020204" pitchFamily="34" charset="0"/>
              </a:rPr>
              <a:t>Inadecuada gestión en la recolección de residuos</a:t>
            </a:r>
            <a:endParaRPr lang="es-PE" b="0">
              <a:solidFill>
                <a:sysClr val="windowText" lastClr="000000"/>
              </a:solidFill>
              <a:latin typeface="Arial" panose="020B0604020202020204" pitchFamily="34" charset="0"/>
              <a:cs typeface="Arial" panose="020B0604020202020204" pitchFamily="34" charset="0"/>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s-PE"/>
        </a:p>
      </c:txPr>
    </c:title>
    <c:autoTitleDeleted val="0"/>
    <c:plotArea>
      <c:layout/>
      <c:barChart>
        <c:barDir val="col"/>
        <c:grouping val="clustered"/>
        <c:varyColors val="0"/>
        <c:ser>
          <c:idx val="0"/>
          <c:order val="0"/>
          <c:tx>
            <c:strRef>
              <c:f>pareto!$B$25</c:f>
              <c:strCache>
                <c:ptCount val="1"/>
                <c:pt idx="0">
                  <c:v>Prioridad</c:v>
                </c:pt>
              </c:strCache>
            </c:strRef>
          </c:tx>
          <c:spPr>
            <a:solidFill>
              <a:schemeClr val="accent1">
                <a:shade val="65000"/>
              </a:schemeClr>
            </a:solidFill>
            <a:ln>
              <a:noFill/>
            </a:ln>
            <a:effectLst/>
          </c:spPr>
          <c:invertIfNegative val="0"/>
          <c:cat>
            <c:strRef>
              <c:f>pareto!$A$26:$A$34</c:f>
              <c:strCache>
                <c:ptCount val="9"/>
                <c:pt idx="0">
                  <c:v>Inadecuada frecuencia de recolección</c:v>
                </c:pt>
                <c:pt idx="1">
                  <c:v>Deficiente plan de recolección</c:v>
                </c:pt>
                <c:pt idx="2">
                  <c:v>Escasa cobertura de recolección</c:v>
                </c:pt>
                <c:pt idx="3">
                  <c:v>Ciudadanos insatisfechos</c:v>
                </c:pt>
                <c:pt idx="4">
                  <c:v>Equipamiento viejo o en mal estado</c:v>
                </c:pt>
                <c:pt idx="5">
                  <c:v>Alta morosidad de impuestos</c:v>
                </c:pt>
                <c:pt idx="6">
                  <c:v>Escasos vehículos de recolección</c:v>
                </c:pt>
                <c:pt idx="7">
                  <c:v>Personal poco comprometido</c:v>
                </c:pt>
                <c:pt idx="8">
                  <c:v>Escasa supervisión</c:v>
                </c:pt>
              </c:strCache>
            </c:strRef>
          </c:cat>
          <c:val>
            <c:numRef>
              <c:f>pareto!$B$26:$B$34</c:f>
              <c:numCache>
                <c:formatCode>General</c:formatCode>
                <c:ptCount val="9"/>
                <c:pt idx="0">
                  <c:v>8</c:v>
                </c:pt>
                <c:pt idx="1">
                  <c:v>7</c:v>
                </c:pt>
                <c:pt idx="2">
                  <c:v>6</c:v>
                </c:pt>
                <c:pt idx="3">
                  <c:v>5</c:v>
                </c:pt>
                <c:pt idx="4">
                  <c:v>5</c:v>
                </c:pt>
                <c:pt idx="5">
                  <c:v>4</c:v>
                </c:pt>
                <c:pt idx="6">
                  <c:v>3</c:v>
                </c:pt>
                <c:pt idx="7">
                  <c:v>3</c:v>
                </c:pt>
                <c:pt idx="8">
                  <c:v>2</c:v>
                </c:pt>
              </c:numCache>
            </c:numRef>
          </c:val>
          <c:extLst>
            <c:ext xmlns:c16="http://schemas.microsoft.com/office/drawing/2014/chart" uri="{C3380CC4-5D6E-409C-BE32-E72D297353CC}">
              <c16:uniqueId val="{00000000-A02B-4121-A58B-FA97EDAE2EBE}"/>
            </c:ext>
          </c:extLst>
        </c:ser>
        <c:dLbls>
          <c:showLegendKey val="0"/>
          <c:showVal val="0"/>
          <c:showCatName val="0"/>
          <c:showSerName val="0"/>
          <c:showPercent val="0"/>
          <c:showBubbleSize val="0"/>
        </c:dLbls>
        <c:gapWidth val="219"/>
        <c:axId val="1162831279"/>
        <c:axId val="1162831695"/>
      </c:barChart>
      <c:lineChart>
        <c:grouping val="standard"/>
        <c:varyColors val="0"/>
        <c:ser>
          <c:idx val="1"/>
          <c:order val="1"/>
          <c:tx>
            <c:strRef>
              <c:f>pareto!$E$25</c:f>
              <c:strCache>
                <c:ptCount val="1"/>
                <c:pt idx="0">
                  <c:v>F.R.A.</c:v>
                </c:pt>
              </c:strCache>
            </c:strRef>
          </c:tx>
          <c:spPr>
            <a:ln w="28575" cap="rnd">
              <a:solidFill>
                <a:schemeClr val="accent1"/>
              </a:solidFill>
              <a:round/>
            </a:ln>
            <a:effectLst/>
          </c:spPr>
          <c:marker>
            <c:symbol val="none"/>
          </c:marker>
          <c:val>
            <c:numRef>
              <c:f>pareto!$E$26:$E$34</c:f>
              <c:numCache>
                <c:formatCode>0.00</c:formatCode>
                <c:ptCount val="9"/>
                <c:pt idx="0">
                  <c:v>18.604651162790699</c:v>
                </c:pt>
                <c:pt idx="1">
                  <c:v>34.883720930232556</c:v>
                </c:pt>
                <c:pt idx="2">
                  <c:v>48.837209302325576</c:v>
                </c:pt>
                <c:pt idx="3">
                  <c:v>60.465116279069761</c:v>
                </c:pt>
                <c:pt idx="4">
                  <c:v>72.093023255813947</c:v>
                </c:pt>
                <c:pt idx="5">
                  <c:v>81.395348837209298</c:v>
                </c:pt>
                <c:pt idx="6">
                  <c:v>88.372093023255815</c:v>
                </c:pt>
                <c:pt idx="7">
                  <c:v>95.348837209302332</c:v>
                </c:pt>
                <c:pt idx="8">
                  <c:v>100</c:v>
                </c:pt>
              </c:numCache>
            </c:numRef>
          </c:val>
          <c:smooth val="0"/>
          <c:extLst>
            <c:ext xmlns:c16="http://schemas.microsoft.com/office/drawing/2014/chart" uri="{C3380CC4-5D6E-409C-BE32-E72D297353CC}">
              <c16:uniqueId val="{00000001-A02B-4121-A58B-FA97EDAE2EBE}"/>
            </c:ext>
          </c:extLst>
        </c:ser>
        <c:ser>
          <c:idx val="2"/>
          <c:order val="2"/>
          <c:tx>
            <c:strRef>
              <c:f>pareto!$F$25</c:f>
              <c:strCache>
                <c:ptCount val="1"/>
                <c:pt idx="0">
                  <c:v>80-20</c:v>
                </c:pt>
              </c:strCache>
            </c:strRef>
          </c:tx>
          <c:spPr>
            <a:ln w="28575" cap="rnd">
              <a:solidFill>
                <a:srgbClr val="FFC000"/>
              </a:solidFill>
              <a:round/>
            </a:ln>
            <a:effectLst/>
          </c:spPr>
          <c:marker>
            <c:symbol val="none"/>
          </c:marker>
          <c:val>
            <c:numRef>
              <c:f>pareto!$F$26:$F$34</c:f>
              <c:numCache>
                <c:formatCode>General</c:formatCode>
                <c:ptCount val="9"/>
                <c:pt idx="0">
                  <c:v>80</c:v>
                </c:pt>
                <c:pt idx="1">
                  <c:v>80</c:v>
                </c:pt>
                <c:pt idx="2">
                  <c:v>80</c:v>
                </c:pt>
                <c:pt idx="3">
                  <c:v>80</c:v>
                </c:pt>
                <c:pt idx="4">
                  <c:v>80</c:v>
                </c:pt>
                <c:pt idx="5">
                  <c:v>80</c:v>
                </c:pt>
                <c:pt idx="6">
                  <c:v>80</c:v>
                </c:pt>
                <c:pt idx="7">
                  <c:v>80</c:v>
                </c:pt>
                <c:pt idx="8">
                  <c:v>80</c:v>
                </c:pt>
              </c:numCache>
            </c:numRef>
          </c:val>
          <c:smooth val="0"/>
          <c:extLst>
            <c:ext xmlns:c16="http://schemas.microsoft.com/office/drawing/2014/chart" uri="{C3380CC4-5D6E-409C-BE32-E72D297353CC}">
              <c16:uniqueId val="{00000002-A02B-4121-A58B-FA97EDAE2EBE}"/>
            </c:ext>
          </c:extLst>
        </c:ser>
        <c:dLbls>
          <c:showLegendKey val="0"/>
          <c:showVal val="0"/>
          <c:showCatName val="0"/>
          <c:showSerName val="0"/>
          <c:showPercent val="0"/>
          <c:showBubbleSize val="0"/>
        </c:dLbls>
        <c:marker val="1"/>
        <c:smooth val="0"/>
        <c:axId val="1220063263"/>
        <c:axId val="1217432335"/>
      </c:lineChart>
      <c:catAx>
        <c:axId val="116283127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PE"/>
          </a:p>
        </c:txPr>
        <c:crossAx val="1162831695"/>
        <c:crosses val="autoZero"/>
        <c:auto val="1"/>
        <c:lblAlgn val="ctr"/>
        <c:lblOffset val="100"/>
        <c:noMultiLvlLbl val="0"/>
      </c:catAx>
      <c:valAx>
        <c:axId val="1162831695"/>
        <c:scaling>
          <c:orientation val="minMax"/>
          <c:max val="43"/>
          <c:min val="0"/>
        </c:scaling>
        <c:delete val="0"/>
        <c:axPos val="l"/>
        <c:title>
          <c:tx>
            <c:rich>
              <a:bodyPr rot="-5400000" spcFirstLastPara="1" vertOverflow="ellipsis" vert="horz" wrap="square" anchor="ctr" anchorCtr="1"/>
              <a:lstStyle/>
              <a:p>
                <a:pPr>
                  <a:defRPr sz="1000" b="0" i="0" u="none" strike="noStrike" kern="1200" baseline="0">
                    <a:solidFill>
                      <a:sysClr val="windowText" lastClr="000000"/>
                    </a:solidFill>
                    <a:latin typeface="Arial" panose="020B0604020202020204" pitchFamily="34" charset="0"/>
                    <a:ea typeface="+mn-ea"/>
                    <a:cs typeface="Arial" panose="020B0604020202020204" pitchFamily="34" charset="0"/>
                  </a:defRPr>
                </a:pPr>
                <a:r>
                  <a:rPr lang="es-PE">
                    <a:solidFill>
                      <a:sysClr val="windowText" lastClr="000000"/>
                    </a:solidFill>
                    <a:latin typeface="Arial" panose="020B0604020202020204" pitchFamily="34" charset="0"/>
                    <a:cs typeface="Arial" panose="020B0604020202020204" pitchFamily="34" charset="0"/>
                  </a:rPr>
                  <a:t>Nivel de prioridad</a:t>
                </a:r>
              </a:p>
            </c:rich>
          </c:tx>
          <c:overlay val="0"/>
          <c:spPr>
            <a:noFill/>
            <a:ln>
              <a:noFill/>
            </a:ln>
            <a:effectLst/>
          </c:spPr>
          <c:txPr>
            <a:bodyPr rot="-5400000" spcFirstLastPara="1" vertOverflow="ellipsis" vert="horz" wrap="square" anchor="ctr" anchorCtr="1"/>
            <a:lstStyle/>
            <a:p>
              <a:pPr>
                <a:defRPr sz="1000" b="0" i="0" u="none" strike="noStrike" kern="1200" baseline="0">
                  <a:solidFill>
                    <a:sysClr val="windowText" lastClr="000000"/>
                  </a:solidFill>
                  <a:latin typeface="Arial" panose="020B0604020202020204" pitchFamily="34" charset="0"/>
                  <a:ea typeface="+mn-ea"/>
                  <a:cs typeface="Arial" panose="020B0604020202020204" pitchFamily="34" charset="0"/>
                </a:defRPr>
              </a:pPr>
              <a:endParaRPr lang="es-PE"/>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PE"/>
          </a:p>
        </c:txPr>
        <c:crossAx val="1162831279"/>
        <c:crosses val="autoZero"/>
        <c:crossBetween val="between"/>
      </c:valAx>
      <c:valAx>
        <c:axId val="1217432335"/>
        <c:scaling>
          <c:orientation val="minMax"/>
          <c:max val="100"/>
        </c:scaling>
        <c:delete val="0"/>
        <c:axPos val="r"/>
        <c:title>
          <c:tx>
            <c:rich>
              <a:bodyPr rot="-5400000" spcFirstLastPara="1" vertOverflow="ellipsis" vert="horz" wrap="square" anchor="ctr" anchorCtr="1"/>
              <a:lstStyle/>
              <a:p>
                <a:pPr>
                  <a:defRPr sz="1000" b="0" i="0" u="none" strike="noStrike" kern="1200" baseline="0">
                    <a:solidFill>
                      <a:sysClr val="windowText" lastClr="000000"/>
                    </a:solidFill>
                    <a:latin typeface="Arial" panose="020B0604020202020204" pitchFamily="34" charset="0"/>
                    <a:ea typeface="+mn-ea"/>
                    <a:cs typeface="Arial" panose="020B0604020202020204" pitchFamily="34" charset="0"/>
                  </a:defRPr>
                </a:pPr>
                <a:r>
                  <a:rPr lang="es-PE">
                    <a:solidFill>
                      <a:sysClr val="windowText" lastClr="000000"/>
                    </a:solidFill>
                    <a:latin typeface="Arial" panose="020B0604020202020204" pitchFamily="34" charset="0"/>
                    <a:cs typeface="Arial" panose="020B0604020202020204" pitchFamily="34" charset="0"/>
                  </a:rPr>
                  <a:t>Frecuencia</a:t>
                </a:r>
              </a:p>
            </c:rich>
          </c:tx>
          <c:overlay val="0"/>
          <c:spPr>
            <a:noFill/>
            <a:ln>
              <a:noFill/>
            </a:ln>
            <a:effectLst/>
          </c:spPr>
          <c:txPr>
            <a:bodyPr rot="-5400000" spcFirstLastPara="1" vertOverflow="ellipsis" vert="horz" wrap="square" anchor="ctr" anchorCtr="1"/>
            <a:lstStyle/>
            <a:p>
              <a:pPr>
                <a:defRPr sz="1000" b="0" i="0" u="none" strike="noStrike" kern="1200" baseline="0">
                  <a:solidFill>
                    <a:sysClr val="windowText" lastClr="000000"/>
                  </a:solidFill>
                  <a:latin typeface="Arial" panose="020B0604020202020204" pitchFamily="34" charset="0"/>
                  <a:ea typeface="+mn-ea"/>
                  <a:cs typeface="Arial" panose="020B0604020202020204" pitchFamily="34" charset="0"/>
                </a:defRPr>
              </a:pPr>
              <a:endParaRPr lang="es-PE"/>
            </a:p>
          </c:txPr>
        </c:title>
        <c:numFmt formatCode="0.00"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PE"/>
          </a:p>
        </c:txPr>
        <c:crossAx val="1220063263"/>
        <c:crosses val="max"/>
        <c:crossBetween val="between"/>
      </c:valAx>
      <c:catAx>
        <c:axId val="1220063263"/>
        <c:scaling>
          <c:orientation val="minMax"/>
        </c:scaling>
        <c:delete val="1"/>
        <c:axPos val="b"/>
        <c:majorTickMark val="out"/>
        <c:minorTickMark val="none"/>
        <c:tickLblPos val="nextTo"/>
        <c:crossAx val="1217432335"/>
        <c:crosses val="autoZero"/>
        <c:auto val="1"/>
        <c:lblAlgn val="ctr"/>
        <c:lblOffset val="100"/>
        <c:noMultiLvlLbl val="0"/>
      </c:catAx>
      <c:spPr>
        <a:noFill/>
        <a:ln w="25400">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P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s-PE"/>
    </a:p>
  </c:txPr>
  <c:externalData r:id="rId3">
    <c:autoUpdate val="0"/>
  </c:externalData>
  <c:userShapes r:id="rId4"/>
</c:chartSpace>
</file>

<file path=ppt/charts/colors1.xml><?xml version="1.0" encoding="utf-8"?>
<cs:colorStyle xmlns:cs="http://schemas.microsoft.com/office/drawing/2012/chartStyle" xmlns:a="http://schemas.openxmlformats.org/drawingml/2006/main" meth="withinLinear" id="14">
  <a:schemeClr val="accent1"/>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0.55642</cdr:x>
      <cdr:y>0.17809</cdr:y>
    </cdr:from>
    <cdr:to>
      <cdr:x>0.55842</cdr:x>
      <cdr:y>0.53435</cdr:y>
    </cdr:to>
    <cdr:cxnSp macro="">
      <cdr:nvCxnSpPr>
        <cdr:cNvPr id="3" name="Conector recto 2">
          <a:extLst xmlns:a="http://schemas.openxmlformats.org/drawingml/2006/main">
            <a:ext uri="{FF2B5EF4-FFF2-40B4-BE49-F238E27FC236}">
              <a16:creationId xmlns:a16="http://schemas.microsoft.com/office/drawing/2014/main" id="{F60F3686-7AAD-40C0-A3B6-43F25FEC111B}"/>
            </a:ext>
          </a:extLst>
        </cdr:cNvPr>
        <cdr:cNvCxnSpPr/>
      </cdr:nvCxnSpPr>
      <cdr:spPr>
        <a:xfrm xmlns:a="http://schemas.openxmlformats.org/drawingml/2006/main" flipH="1">
          <a:off x="2644664" y="604556"/>
          <a:ext cx="9506" cy="1209400"/>
        </a:xfrm>
        <a:prstGeom xmlns:a="http://schemas.openxmlformats.org/drawingml/2006/main" prst="line">
          <a:avLst/>
        </a:prstGeom>
        <a:ln xmlns:a="http://schemas.openxmlformats.org/drawingml/2006/main" w="19050"/>
      </cdr:spPr>
      <cdr:style>
        <a:lnRef xmlns:a="http://schemas.openxmlformats.org/drawingml/2006/main" idx="1">
          <a:schemeClr val="dk1"/>
        </a:lnRef>
        <a:fillRef xmlns:a="http://schemas.openxmlformats.org/drawingml/2006/main" idx="0">
          <a:schemeClr val="dk1"/>
        </a:fillRef>
        <a:effectRef xmlns:a="http://schemas.openxmlformats.org/drawingml/2006/main" idx="0">
          <a:schemeClr val="dk1"/>
        </a:effectRef>
        <a:fontRef xmlns:a="http://schemas.openxmlformats.org/drawingml/2006/main" idx="minor">
          <a:schemeClr val="tx1"/>
        </a:fontRef>
      </cdr:style>
    </cdr:cxn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a:extLst>
              <a:ext uri="{FF2B5EF4-FFF2-40B4-BE49-F238E27FC236}">
                <a16:creationId xmlns:a16="http://schemas.microsoft.com/office/drawing/2014/main" id="{131258AA-DCE3-4147-A024-FF8F00C7990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PE"/>
          </a:p>
        </p:txBody>
      </p:sp>
      <p:sp>
        <p:nvSpPr>
          <p:cNvPr id="3" name="Marcador de fecha 2">
            <a:extLst>
              <a:ext uri="{FF2B5EF4-FFF2-40B4-BE49-F238E27FC236}">
                <a16:creationId xmlns:a16="http://schemas.microsoft.com/office/drawing/2014/main" id="{DE36C672-148A-43B1-9E67-F7B85A023B2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7FA1CF3-2431-4055-8505-DE13A5AD2026}" type="datetimeFigureOut">
              <a:rPr lang="es-PE" smtClean="0"/>
              <a:t>1/05/2023</a:t>
            </a:fld>
            <a:endParaRPr lang="es-PE"/>
          </a:p>
        </p:txBody>
      </p:sp>
      <p:sp>
        <p:nvSpPr>
          <p:cNvPr id="4" name="Marcador de pie de página 3">
            <a:extLst>
              <a:ext uri="{FF2B5EF4-FFF2-40B4-BE49-F238E27FC236}">
                <a16:creationId xmlns:a16="http://schemas.microsoft.com/office/drawing/2014/main" id="{2E0AC772-31C3-478D-8297-8A294D58684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PE"/>
          </a:p>
        </p:txBody>
      </p:sp>
      <p:sp>
        <p:nvSpPr>
          <p:cNvPr id="5" name="Marcador de número de diapositiva 4">
            <a:extLst>
              <a:ext uri="{FF2B5EF4-FFF2-40B4-BE49-F238E27FC236}">
                <a16:creationId xmlns:a16="http://schemas.microsoft.com/office/drawing/2014/main" id="{0AB04D64-347E-4582-882D-FC54158619D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9067BB4-BC0D-41B7-B2A0-17E9318BA45B}" type="slidenum">
              <a:rPr lang="es-PE" smtClean="0"/>
              <a:t>‹Nº›</a:t>
            </a:fld>
            <a:endParaRPr lang="es-PE"/>
          </a:p>
        </p:txBody>
      </p:sp>
    </p:spTree>
    <p:extLst>
      <p:ext uri="{BB962C8B-B14F-4D97-AF65-F5344CB8AC3E}">
        <p14:creationId xmlns:p14="http://schemas.microsoft.com/office/powerpoint/2010/main" val="367777740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PE"/>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FE407C3-127A-44B4-A0A1-F37B6ED9E88D}" type="datetimeFigureOut">
              <a:rPr lang="es-PE" smtClean="0"/>
              <a:t>1/05/2023</a:t>
            </a:fld>
            <a:endParaRPr lang="es-PE"/>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PE"/>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PE"/>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C62FF05-1BF2-4C6A-A664-4CFAA43DAB25}" type="slidenum">
              <a:rPr lang="es-PE" smtClean="0"/>
              <a:t>‹Nº›</a:t>
            </a:fld>
            <a:endParaRPr lang="es-PE"/>
          </a:p>
        </p:txBody>
      </p:sp>
    </p:spTree>
    <p:extLst>
      <p:ext uri="{BB962C8B-B14F-4D97-AF65-F5344CB8AC3E}">
        <p14:creationId xmlns:p14="http://schemas.microsoft.com/office/powerpoint/2010/main" val="17613469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apositiva de título">
    <p:spTree>
      <p:nvGrpSpPr>
        <p:cNvPr id="1" name=""/>
        <p:cNvGrpSpPr/>
        <p:nvPr/>
      </p:nvGrpSpPr>
      <p:grpSpPr>
        <a:xfrm>
          <a:off x="0" y="0"/>
          <a:ext cx="0" cy="0"/>
          <a:chOff x="0" y="0"/>
          <a:chExt cx="0" cy="0"/>
        </a:xfrm>
      </p:grpSpPr>
      <p:pic>
        <p:nvPicPr>
          <p:cNvPr id="16" name="Imagen 15">
            <a:extLst>
              <a:ext uri="{FF2B5EF4-FFF2-40B4-BE49-F238E27FC236}">
                <a16:creationId xmlns:a16="http://schemas.microsoft.com/office/drawing/2014/main" id="{AC669BA8-EA18-4534-81B3-0ACF30A8684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ítulo 1">
            <a:extLst>
              <a:ext uri="{FF2B5EF4-FFF2-40B4-BE49-F238E27FC236}">
                <a16:creationId xmlns:a16="http://schemas.microsoft.com/office/drawing/2014/main" id="{7612DFD6-7191-4F65-A872-1A983A50DA08}"/>
              </a:ext>
            </a:extLst>
          </p:cNvPr>
          <p:cNvSpPr>
            <a:spLocks noGrp="1"/>
          </p:cNvSpPr>
          <p:nvPr>
            <p:ph type="ctrTitle" hasCustomPrompt="1"/>
          </p:nvPr>
        </p:nvSpPr>
        <p:spPr>
          <a:xfrm>
            <a:off x="1242646" y="5029014"/>
            <a:ext cx="10811608" cy="643671"/>
          </a:xfrm>
        </p:spPr>
        <p:txBody>
          <a:bodyPr anchor="b"/>
          <a:lstStyle>
            <a:lvl1pPr algn="l">
              <a:defRPr sz="3000" b="1">
                <a:solidFill>
                  <a:srgbClr val="002060"/>
                </a:solidFill>
                <a:latin typeface="Arial" panose="020B0604020202020204" pitchFamily="34" charset="0"/>
                <a:cs typeface="Arial" panose="020B0604020202020204" pitchFamily="34" charset="0"/>
              </a:defRPr>
            </a:lvl1pPr>
          </a:lstStyle>
          <a:p>
            <a:r>
              <a:rPr lang="es-ES" dirty="0"/>
              <a:t>Haga clic para colocar el título del patrón</a:t>
            </a:r>
            <a:endParaRPr lang="es-PE" dirty="0"/>
          </a:p>
        </p:txBody>
      </p:sp>
      <p:sp>
        <p:nvSpPr>
          <p:cNvPr id="3" name="Subtítulo 2">
            <a:extLst>
              <a:ext uri="{FF2B5EF4-FFF2-40B4-BE49-F238E27FC236}">
                <a16:creationId xmlns:a16="http://schemas.microsoft.com/office/drawing/2014/main" id="{B474F7AB-2C9A-4A8C-9DEE-3D6ECADFD4C1}"/>
              </a:ext>
            </a:extLst>
          </p:cNvPr>
          <p:cNvSpPr>
            <a:spLocks noGrp="1"/>
          </p:cNvSpPr>
          <p:nvPr>
            <p:ph type="subTitle" idx="1" hasCustomPrompt="1"/>
          </p:nvPr>
        </p:nvSpPr>
        <p:spPr>
          <a:xfrm>
            <a:off x="1233852" y="6041963"/>
            <a:ext cx="7356230" cy="446759"/>
          </a:xfrm>
        </p:spPr>
        <p:txBody>
          <a:bodyPr>
            <a:normAutofit/>
          </a:bodyPr>
          <a:lstStyle>
            <a:lvl1pPr marL="0" indent="0" algn="l">
              <a:buNone/>
              <a:defRPr sz="2000">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dirty="0"/>
              <a:t>Haga clic para colocar el o los nombres de los ponentes</a:t>
            </a:r>
            <a:endParaRPr lang="es-PE" dirty="0"/>
          </a:p>
        </p:txBody>
      </p:sp>
      <p:sp>
        <p:nvSpPr>
          <p:cNvPr id="5" name="CuadroTexto 4">
            <a:extLst>
              <a:ext uri="{FF2B5EF4-FFF2-40B4-BE49-F238E27FC236}">
                <a16:creationId xmlns:a16="http://schemas.microsoft.com/office/drawing/2014/main" id="{3BC2EB74-CB4F-4048-9B9C-9E99837A759D}"/>
              </a:ext>
            </a:extLst>
          </p:cNvPr>
          <p:cNvSpPr txBox="1"/>
          <p:nvPr userDrawn="1"/>
        </p:nvSpPr>
        <p:spPr>
          <a:xfrm>
            <a:off x="9212384" y="5882896"/>
            <a:ext cx="2925108" cy="584775"/>
          </a:xfrm>
          <a:prstGeom prst="rect">
            <a:avLst/>
          </a:prstGeom>
          <a:solidFill>
            <a:srgbClr val="1111FF"/>
          </a:solidFill>
        </p:spPr>
        <p:txBody>
          <a:bodyPr wrap="square" rtlCol="0">
            <a:spAutoFit/>
          </a:bodyPr>
          <a:lstStyle/>
          <a:p>
            <a:pPr algn="ctr"/>
            <a:r>
              <a:rPr lang="es-MX" sz="1600" b="1" dirty="0">
                <a:solidFill>
                  <a:schemeClr val="bg1"/>
                </a:solidFill>
              </a:rPr>
              <a:t>PROYECTO DE INNOVACION Y MEJORA</a:t>
            </a:r>
            <a:endParaRPr lang="es-MX" sz="1200" b="1" dirty="0">
              <a:solidFill>
                <a:schemeClr val="bg1"/>
              </a:solidFill>
            </a:endParaRPr>
          </a:p>
        </p:txBody>
      </p:sp>
      <p:sp>
        <p:nvSpPr>
          <p:cNvPr id="7" name="CuadroTexto 6">
            <a:extLst>
              <a:ext uri="{FF2B5EF4-FFF2-40B4-BE49-F238E27FC236}">
                <a16:creationId xmlns:a16="http://schemas.microsoft.com/office/drawing/2014/main" id="{EE1EFC2B-6209-485C-A9A0-0397576449C9}"/>
              </a:ext>
            </a:extLst>
          </p:cNvPr>
          <p:cNvSpPr txBox="1"/>
          <p:nvPr userDrawn="1"/>
        </p:nvSpPr>
        <p:spPr>
          <a:xfrm>
            <a:off x="8846085" y="6508947"/>
            <a:ext cx="3345915" cy="307777"/>
          </a:xfrm>
          <a:prstGeom prst="rect">
            <a:avLst/>
          </a:prstGeom>
          <a:solidFill>
            <a:srgbClr val="1111FF"/>
          </a:solidFill>
        </p:spPr>
        <p:txBody>
          <a:bodyPr wrap="square" rtlCol="0">
            <a:spAutoFit/>
          </a:bodyPr>
          <a:lstStyle>
            <a:defPPr>
              <a:defRPr lang="es-PE"/>
            </a:defPPr>
            <a:lvl1pPr algn="ctr">
              <a:defRPr sz="1600" b="1">
                <a:solidFill>
                  <a:schemeClr val="bg1"/>
                </a:solidFill>
              </a:defRPr>
            </a:lvl1pPr>
          </a:lstStyle>
          <a:p>
            <a:pPr lvl="0"/>
            <a:endParaRPr lang="es-MX" sz="1400" dirty="0"/>
          </a:p>
        </p:txBody>
      </p:sp>
    </p:spTree>
    <p:extLst>
      <p:ext uri="{BB962C8B-B14F-4D97-AF65-F5344CB8AC3E}">
        <p14:creationId xmlns:p14="http://schemas.microsoft.com/office/powerpoint/2010/main" val="1813615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iseño personalizado">
    <p:spTree>
      <p:nvGrpSpPr>
        <p:cNvPr id="1" name=""/>
        <p:cNvGrpSpPr/>
        <p:nvPr/>
      </p:nvGrpSpPr>
      <p:grpSpPr>
        <a:xfrm>
          <a:off x="0" y="0"/>
          <a:ext cx="0" cy="0"/>
          <a:chOff x="0" y="0"/>
          <a:chExt cx="0" cy="0"/>
        </a:xfrm>
      </p:grpSpPr>
      <p:sp>
        <p:nvSpPr>
          <p:cNvPr id="10" name="Rectángulo 9">
            <a:extLst>
              <a:ext uri="{FF2B5EF4-FFF2-40B4-BE49-F238E27FC236}">
                <a16:creationId xmlns:a16="http://schemas.microsoft.com/office/drawing/2014/main" id="{F4327408-CE50-4AFA-B253-0B4AD7B8EF38}"/>
              </a:ext>
            </a:extLst>
          </p:cNvPr>
          <p:cNvSpPr/>
          <p:nvPr userDrawn="1"/>
        </p:nvSpPr>
        <p:spPr>
          <a:xfrm>
            <a:off x="0" y="0"/>
            <a:ext cx="12192000" cy="6858000"/>
          </a:xfrm>
          <a:prstGeom prst="rect">
            <a:avLst/>
          </a:prstGeom>
          <a:solidFill>
            <a:srgbClr val="0000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9" name="Imagen 8">
            <a:extLst>
              <a:ext uri="{FF2B5EF4-FFF2-40B4-BE49-F238E27FC236}">
                <a16:creationId xmlns:a16="http://schemas.microsoft.com/office/drawing/2014/main" id="{C5D72DE8-D858-4B5C-B8B0-D879F78C21A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580667" y="1455161"/>
            <a:ext cx="5030666" cy="4126789"/>
          </a:xfrm>
          <a:prstGeom prst="rect">
            <a:avLst/>
          </a:prstGeom>
        </p:spPr>
      </p:pic>
    </p:spTree>
    <p:extLst>
      <p:ext uri="{BB962C8B-B14F-4D97-AF65-F5344CB8AC3E}">
        <p14:creationId xmlns:p14="http://schemas.microsoft.com/office/powerpoint/2010/main" val="27353191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pic>
        <p:nvPicPr>
          <p:cNvPr id="20" name="Imagen 19">
            <a:extLst>
              <a:ext uri="{FF2B5EF4-FFF2-40B4-BE49-F238E27FC236}">
                <a16:creationId xmlns:a16="http://schemas.microsoft.com/office/drawing/2014/main" id="{1C488C55-0902-4C05-96D0-9E2276544C4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224000" cy="6876000"/>
          </a:xfrm>
          <a:prstGeom prst="rect">
            <a:avLst/>
          </a:prstGeom>
        </p:spPr>
      </p:pic>
      <p:sp>
        <p:nvSpPr>
          <p:cNvPr id="2" name="Título 1">
            <a:extLst>
              <a:ext uri="{FF2B5EF4-FFF2-40B4-BE49-F238E27FC236}">
                <a16:creationId xmlns:a16="http://schemas.microsoft.com/office/drawing/2014/main" id="{AC493FCB-8F9D-42A7-A044-81922489C3CB}"/>
              </a:ext>
            </a:extLst>
          </p:cNvPr>
          <p:cNvSpPr>
            <a:spLocks noGrp="1"/>
          </p:cNvSpPr>
          <p:nvPr>
            <p:ph type="title" hasCustomPrompt="1"/>
          </p:nvPr>
        </p:nvSpPr>
        <p:spPr>
          <a:xfrm>
            <a:off x="1277814" y="580292"/>
            <a:ext cx="8481648" cy="502750"/>
          </a:xfrm>
        </p:spPr>
        <p:txBody>
          <a:bodyPr vert="horz" lIns="91440" tIns="45720" rIns="91440" bIns="45720" rtlCol="0" anchor="ctr">
            <a:normAutofit/>
          </a:bodyPr>
          <a:lstStyle>
            <a:lvl1pPr>
              <a:defRPr lang="es-PE" sz="3000" b="1">
                <a:solidFill>
                  <a:srgbClr val="0070C0"/>
                </a:solidFill>
                <a:latin typeface="Arial" panose="020B0604020202020204" pitchFamily="34" charset="0"/>
                <a:cs typeface="Arial" panose="020B0604020202020204" pitchFamily="34" charset="0"/>
              </a:defRPr>
            </a:lvl1pPr>
          </a:lstStyle>
          <a:p>
            <a:pPr lvl="0"/>
            <a:r>
              <a:rPr lang="es-ES" dirty="0"/>
              <a:t>Haga clic para modificar el título del patrón</a:t>
            </a:r>
            <a:endParaRPr lang="es-PE" dirty="0"/>
          </a:p>
        </p:txBody>
      </p:sp>
      <p:sp>
        <p:nvSpPr>
          <p:cNvPr id="3" name="Marcador de contenido 2">
            <a:extLst>
              <a:ext uri="{FF2B5EF4-FFF2-40B4-BE49-F238E27FC236}">
                <a16:creationId xmlns:a16="http://schemas.microsoft.com/office/drawing/2014/main" id="{673D8D81-51A9-4B8F-A578-074FBD53ED9C}"/>
              </a:ext>
            </a:extLst>
          </p:cNvPr>
          <p:cNvSpPr>
            <a:spLocks noGrp="1"/>
          </p:cNvSpPr>
          <p:nvPr>
            <p:ph idx="1"/>
          </p:nvPr>
        </p:nvSpPr>
        <p:spPr/>
        <p:txBody>
          <a:bodyPr/>
          <a:lstStyle>
            <a:lvl1pPr>
              <a:defRPr sz="2400">
                <a:latin typeface="Calibri Light" panose="020F0302020204030204" pitchFamily="34" charset="0"/>
                <a:cs typeface="Calibri Light" panose="020F0302020204030204" pitchFamily="34" charset="0"/>
              </a:defRPr>
            </a:lvl1pPr>
            <a:lvl2pPr>
              <a:defRPr sz="2400">
                <a:latin typeface="Calibri Light" panose="020F0302020204030204" pitchFamily="34" charset="0"/>
                <a:cs typeface="Calibri Light" panose="020F0302020204030204" pitchFamily="34" charset="0"/>
              </a:defRPr>
            </a:lvl2pPr>
            <a:lvl3pPr>
              <a:defRPr sz="2400">
                <a:latin typeface="Calibri Light" panose="020F0302020204030204" pitchFamily="34" charset="0"/>
                <a:cs typeface="Calibri Light" panose="020F0302020204030204" pitchFamily="34" charset="0"/>
              </a:defRPr>
            </a:lvl3pPr>
            <a:lvl4pPr>
              <a:defRPr sz="2400">
                <a:latin typeface="Calibri Light" panose="020F0302020204030204" pitchFamily="34" charset="0"/>
                <a:cs typeface="Calibri Light" panose="020F0302020204030204" pitchFamily="34" charset="0"/>
              </a:defRPr>
            </a:lvl4pPr>
            <a:lvl5pPr>
              <a:defRPr sz="2400">
                <a:latin typeface="Calibri Light" panose="020F0302020204030204" pitchFamily="34" charset="0"/>
                <a:cs typeface="Calibri Light" panose="020F0302020204030204" pitchFamily="34" charset="0"/>
              </a:defRPr>
            </a:lvl5p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PE" dirty="0"/>
          </a:p>
        </p:txBody>
      </p:sp>
      <p:sp>
        <p:nvSpPr>
          <p:cNvPr id="6" name="CuadroTexto 5">
            <a:extLst>
              <a:ext uri="{FF2B5EF4-FFF2-40B4-BE49-F238E27FC236}">
                <a16:creationId xmlns:a16="http://schemas.microsoft.com/office/drawing/2014/main" id="{594B94AA-0E99-4CE9-8845-FE78EC9C164E}"/>
              </a:ext>
            </a:extLst>
          </p:cNvPr>
          <p:cNvSpPr txBox="1"/>
          <p:nvPr userDrawn="1"/>
        </p:nvSpPr>
        <p:spPr>
          <a:xfrm>
            <a:off x="11517389" y="6163408"/>
            <a:ext cx="536331" cy="307777"/>
          </a:xfrm>
          <a:prstGeom prst="rect">
            <a:avLst/>
          </a:prstGeom>
          <a:noFill/>
        </p:spPr>
        <p:txBody>
          <a:bodyPr wrap="square" rtlCol="0">
            <a:spAutoFit/>
          </a:bodyPr>
          <a:lstStyle/>
          <a:p>
            <a:pPr algn="ctr"/>
            <a:fld id="{442B1B3D-5896-48BC-8A16-EE3962E658B6}" type="slidenum">
              <a:rPr lang="es-PE" sz="1400" b="1" smtClean="0">
                <a:solidFill>
                  <a:schemeClr val="bg1"/>
                </a:solidFill>
                <a:latin typeface="Arial" panose="020B0604020202020204" pitchFamily="34" charset="0"/>
                <a:cs typeface="Arial" panose="020B0604020202020204" pitchFamily="34" charset="0"/>
              </a:rPr>
              <a:pPr algn="ctr"/>
              <a:t>‹Nº›</a:t>
            </a:fld>
            <a:endParaRPr lang="es-PE" sz="1400" b="1" dirty="0">
              <a:solidFill>
                <a:schemeClr val="bg1"/>
              </a:solidFill>
              <a:latin typeface="Arial" panose="020B0604020202020204" pitchFamily="34" charset="0"/>
              <a:cs typeface="Arial" panose="020B0604020202020204" pitchFamily="34" charset="0"/>
            </a:endParaRPr>
          </a:p>
        </p:txBody>
      </p:sp>
      <p:sp>
        <p:nvSpPr>
          <p:cNvPr id="7" name="CuadroTexto 6">
            <a:extLst>
              <a:ext uri="{FF2B5EF4-FFF2-40B4-BE49-F238E27FC236}">
                <a16:creationId xmlns:a16="http://schemas.microsoft.com/office/drawing/2014/main" id="{CBAB2C5B-4BC2-43A5-BEA3-063DCC57A5DB}"/>
              </a:ext>
            </a:extLst>
          </p:cNvPr>
          <p:cNvSpPr txBox="1"/>
          <p:nvPr userDrawn="1"/>
        </p:nvSpPr>
        <p:spPr>
          <a:xfrm>
            <a:off x="-8626" y="6362031"/>
            <a:ext cx="2819399" cy="492443"/>
          </a:xfrm>
          <a:prstGeom prst="rect">
            <a:avLst/>
          </a:prstGeom>
          <a:solidFill>
            <a:srgbClr val="1111FF"/>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PE" sz="1300" b="1" dirty="0">
                <a:solidFill>
                  <a:schemeClr val="bg1"/>
                </a:solidFill>
              </a:rPr>
              <a:t>PROYECTO DE INNOVACION Y MEJORA</a:t>
            </a:r>
          </a:p>
        </p:txBody>
      </p:sp>
    </p:spTree>
    <p:extLst>
      <p:ext uri="{BB962C8B-B14F-4D97-AF65-F5344CB8AC3E}">
        <p14:creationId xmlns:p14="http://schemas.microsoft.com/office/powerpoint/2010/main" val="36296165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Objetivo_Sesión">
    <p:spTree>
      <p:nvGrpSpPr>
        <p:cNvPr id="1" name=""/>
        <p:cNvGrpSpPr/>
        <p:nvPr/>
      </p:nvGrpSpPr>
      <p:grpSpPr>
        <a:xfrm>
          <a:off x="0" y="0"/>
          <a:ext cx="0" cy="0"/>
          <a:chOff x="0" y="0"/>
          <a:chExt cx="0" cy="0"/>
        </a:xfrm>
      </p:grpSpPr>
      <p:pic>
        <p:nvPicPr>
          <p:cNvPr id="11" name="Imagen 10">
            <a:extLst>
              <a:ext uri="{FF2B5EF4-FFF2-40B4-BE49-F238E27FC236}">
                <a16:creationId xmlns:a16="http://schemas.microsoft.com/office/drawing/2014/main" id="{0CA87C5E-00B0-410C-B803-F8A76D53771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8626"/>
            <a:ext cx="12192000" cy="6858000"/>
          </a:xfrm>
          <a:prstGeom prst="rect">
            <a:avLst/>
          </a:prstGeom>
        </p:spPr>
      </p:pic>
      <p:sp>
        <p:nvSpPr>
          <p:cNvPr id="7" name="Título 1">
            <a:extLst>
              <a:ext uri="{FF2B5EF4-FFF2-40B4-BE49-F238E27FC236}">
                <a16:creationId xmlns:a16="http://schemas.microsoft.com/office/drawing/2014/main" id="{F46A13FC-DBC9-4031-8F8A-40BE6D96D92B}"/>
              </a:ext>
            </a:extLst>
          </p:cNvPr>
          <p:cNvSpPr>
            <a:spLocks noGrp="1"/>
          </p:cNvSpPr>
          <p:nvPr>
            <p:ph type="title" hasCustomPrompt="1"/>
          </p:nvPr>
        </p:nvSpPr>
        <p:spPr>
          <a:xfrm>
            <a:off x="1225062" y="589085"/>
            <a:ext cx="8551984" cy="591650"/>
          </a:xfrm>
        </p:spPr>
        <p:txBody>
          <a:bodyPr/>
          <a:lstStyle>
            <a:lvl1pPr>
              <a:defRPr sz="3000" b="1">
                <a:solidFill>
                  <a:srgbClr val="0070C0"/>
                </a:solidFill>
                <a:latin typeface="Arial" panose="020B0604020202020204" pitchFamily="34" charset="0"/>
                <a:cs typeface="Arial" panose="020B0604020202020204" pitchFamily="34" charset="0"/>
              </a:defRPr>
            </a:lvl1pPr>
          </a:lstStyle>
          <a:p>
            <a:r>
              <a:rPr lang="es-ES" dirty="0"/>
              <a:t>Haga clic para modificar el título del Objetivo</a:t>
            </a:r>
            <a:endParaRPr lang="es-PE" dirty="0"/>
          </a:p>
        </p:txBody>
      </p:sp>
      <p:sp>
        <p:nvSpPr>
          <p:cNvPr id="8" name="Subtítulo 2">
            <a:extLst>
              <a:ext uri="{FF2B5EF4-FFF2-40B4-BE49-F238E27FC236}">
                <a16:creationId xmlns:a16="http://schemas.microsoft.com/office/drawing/2014/main" id="{99241507-AFFD-411A-B71D-5CE11C1FC1AA}"/>
              </a:ext>
            </a:extLst>
          </p:cNvPr>
          <p:cNvSpPr>
            <a:spLocks noGrp="1"/>
          </p:cNvSpPr>
          <p:nvPr>
            <p:ph type="subTitle" idx="1" hasCustomPrompt="1"/>
          </p:nvPr>
        </p:nvSpPr>
        <p:spPr>
          <a:xfrm>
            <a:off x="5565532" y="2325994"/>
            <a:ext cx="5257796" cy="2206014"/>
          </a:xfrm>
        </p:spPr>
        <p:txBody>
          <a:bodyPr>
            <a:normAutofit/>
          </a:bodyPr>
          <a:lstStyle>
            <a:lvl1pPr marL="0" indent="0" algn="just">
              <a:buNone/>
              <a:defRPr sz="2400">
                <a:latin typeface="Calibri Light" panose="020F0302020204030204" pitchFamily="34" charset="0"/>
                <a:cs typeface="Calibri Light" panose="020F03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dirty="0"/>
              <a:t>Haga clic para colocar el o los Objetivos de la sesión</a:t>
            </a:r>
            <a:endParaRPr lang="es-PE" dirty="0"/>
          </a:p>
        </p:txBody>
      </p:sp>
      <p:sp>
        <p:nvSpPr>
          <p:cNvPr id="3" name="CuadroTexto 2">
            <a:extLst>
              <a:ext uri="{FF2B5EF4-FFF2-40B4-BE49-F238E27FC236}">
                <a16:creationId xmlns:a16="http://schemas.microsoft.com/office/drawing/2014/main" id="{700C4368-9911-4D8A-9385-7A12D39073F6}"/>
              </a:ext>
            </a:extLst>
          </p:cNvPr>
          <p:cNvSpPr txBox="1"/>
          <p:nvPr userDrawn="1"/>
        </p:nvSpPr>
        <p:spPr>
          <a:xfrm>
            <a:off x="11489681" y="6149554"/>
            <a:ext cx="536331" cy="307777"/>
          </a:xfrm>
          <a:prstGeom prst="rect">
            <a:avLst/>
          </a:prstGeom>
          <a:noFill/>
        </p:spPr>
        <p:txBody>
          <a:bodyPr wrap="square" rtlCol="0">
            <a:spAutoFit/>
          </a:bodyPr>
          <a:lstStyle/>
          <a:p>
            <a:pPr algn="ctr"/>
            <a:fld id="{442B1B3D-5896-48BC-8A16-EE3962E658B6}" type="slidenum">
              <a:rPr lang="es-PE" sz="1400" b="1" smtClean="0">
                <a:solidFill>
                  <a:schemeClr val="bg1"/>
                </a:solidFill>
                <a:latin typeface="Arial" panose="020B0604020202020204" pitchFamily="34" charset="0"/>
                <a:cs typeface="Arial" panose="020B0604020202020204" pitchFamily="34" charset="0"/>
              </a:rPr>
              <a:pPr algn="ctr"/>
              <a:t>‹Nº›</a:t>
            </a:fld>
            <a:endParaRPr lang="es-PE" sz="1400" b="1" dirty="0">
              <a:solidFill>
                <a:schemeClr val="bg1"/>
              </a:solidFill>
              <a:latin typeface="Arial" panose="020B0604020202020204" pitchFamily="34" charset="0"/>
              <a:cs typeface="Arial" panose="020B0604020202020204" pitchFamily="34" charset="0"/>
            </a:endParaRPr>
          </a:p>
        </p:txBody>
      </p:sp>
      <p:sp>
        <p:nvSpPr>
          <p:cNvPr id="12" name="CuadroTexto 11">
            <a:extLst>
              <a:ext uri="{FF2B5EF4-FFF2-40B4-BE49-F238E27FC236}">
                <a16:creationId xmlns:a16="http://schemas.microsoft.com/office/drawing/2014/main" id="{6505E4E5-96B8-4BC6-AB1A-55FAB3E782A9}"/>
              </a:ext>
            </a:extLst>
          </p:cNvPr>
          <p:cNvSpPr txBox="1"/>
          <p:nvPr userDrawn="1"/>
        </p:nvSpPr>
        <p:spPr>
          <a:xfrm>
            <a:off x="-8626" y="6362031"/>
            <a:ext cx="2819399" cy="492443"/>
          </a:xfrm>
          <a:prstGeom prst="rect">
            <a:avLst/>
          </a:prstGeom>
          <a:solidFill>
            <a:srgbClr val="1111FF"/>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PE" sz="1300" b="1" dirty="0">
                <a:solidFill>
                  <a:schemeClr val="bg1"/>
                </a:solidFill>
              </a:rPr>
              <a:t>PROYECTO DE INNOVACION Y MEJORA</a:t>
            </a:r>
          </a:p>
        </p:txBody>
      </p:sp>
    </p:spTree>
    <p:extLst>
      <p:ext uri="{BB962C8B-B14F-4D97-AF65-F5344CB8AC3E}">
        <p14:creationId xmlns:p14="http://schemas.microsoft.com/office/powerpoint/2010/main" val="3333790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ctividades_Previas">
    <p:spTree>
      <p:nvGrpSpPr>
        <p:cNvPr id="1" name=""/>
        <p:cNvGrpSpPr/>
        <p:nvPr/>
      </p:nvGrpSpPr>
      <p:grpSpPr>
        <a:xfrm>
          <a:off x="0" y="0"/>
          <a:ext cx="0" cy="0"/>
          <a:chOff x="0" y="0"/>
          <a:chExt cx="0" cy="0"/>
        </a:xfrm>
      </p:grpSpPr>
      <p:pic>
        <p:nvPicPr>
          <p:cNvPr id="10" name="Imagen 9">
            <a:extLst>
              <a:ext uri="{FF2B5EF4-FFF2-40B4-BE49-F238E27FC236}">
                <a16:creationId xmlns:a16="http://schemas.microsoft.com/office/drawing/2014/main" id="{6031FA52-B623-49A3-AD66-B7AA5E2ABF6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
            <a:ext cx="12192000" cy="6840415"/>
          </a:xfrm>
          <a:prstGeom prst="rect">
            <a:avLst/>
          </a:prstGeom>
        </p:spPr>
      </p:pic>
      <p:pic>
        <p:nvPicPr>
          <p:cNvPr id="11" name="Imagen 10">
            <a:extLst>
              <a:ext uri="{FF2B5EF4-FFF2-40B4-BE49-F238E27FC236}">
                <a16:creationId xmlns:a16="http://schemas.microsoft.com/office/drawing/2014/main" id="{A3CC9043-547B-4233-A754-F4B1D9E334A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5876"/>
            <a:ext cx="12192000" cy="6840415"/>
          </a:xfrm>
          <a:prstGeom prst="rect">
            <a:avLst/>
          </a:prstGeom>
        </p:spPr>
      </p:pic>
      <p:sp>
        <p:nvSpPr>
          <p:cNvPr id="2" name="Título 1">
            <a:extLst>
              <a:ext uri="{FF2B5EF4-FFF2-40B4-BE49-F238E27FC236}">
                <a16:creationId xmlns:a16="http://schemas.microsoft.com/office/drawing/2014/main" id="{BA4173D8-55C6-4B53-9F4B-5EF82DBC9237}"/>
              </a:ext>
            </a:extLst>
          </p:cNvPr>
          <p:cNvSpPr>
            <a:spLocks noGrp="1"/>
          </p:cNvSpPr>
          <p:nvPr>
            <p:ph type="title" hasCustomPrompt="1"/>
          </p:nvPr>
        </p:nvSpPr>
        <p:spPr>
          <a:xfrm>
            <a:off x="1205653" y="527538"/>
            <a:ext cx="8747239" cy="635611"/>
          </a:xfrm>
        </p:spPr>
        <p:txBody>
          <a:bodyPr vert="horz" lIns="91440" tIns="45720" rIns="91440" bIns="45720" rtlCol="0" anchor="ctr">
            <a:normAutofit/>
          </a:bodyPr>
          <a:lstStyle>
            <a:lvl1pPr>
              <a:defRPr lang="es-PE" sz="3000" b="1">
                <a:solidFill>
                  <a:srgbClr val="0070C0"/>
                </a:solidFill>
                <a:latin typeface="Arial" panose="020B0604020202020204" pitchFamily="34" charset="0"/>
                <a:cs typeface="Arial" panose="020B0604020202020204" pitchFamily="34" charset="0"/>
              </a:defRPr>
            </a:lvl1pPr>
          </a:lstStyle>
          <a:p>
            <a:pPr lvl="0"/>
            <a:r>
              <a:rPr lang="es-ES" dirty="0"/>
              <a:t>Clic para cambiar título de actividades previas</a:t>
            </a:r>
            <a:endParaRPr lang="es-PE" dirty="0"/>
          </a:p>
        </p:txBody>
      </p:sp>
      <p:sp>
        <p:nvSpPr>
          <p:cNvPr id="8" name="Subtítulo 2">
            <a:extLst>
              <a:ext uri="{FF2B5EF4-FFF2-40B4-BE49-F238E27FC236}">
                <a16:creationId xmlns:a16="http://schemas.microsoft.com/office/drawing/2014/main" id="{659F0436-9A88-477D-A47A-52A545019321}"/>
              </a:ext>
            </a:extLst>
          </p:cNvPr>
          <p:cNvSpPr>
            <a:spLocks noGrp="1"/>
          </p:cNvSpPr>
          <p:nvPr>
            <p:ph type="subTitle" idx="1" hasCustomPrompt="1"/>
          </p:nvPr>
        </p:nvSpPr>
        <p:spPr>
          <a:xfrm>
            <a:off x="5416063" y="1690689"/>
            <a:ext cx="5257796" cy="821652"/>
          </a:xfrm>
        </p:spPr>
        <p:txBody>
          <a:bodyPr>
            <a:normAutofit/>
          </a:bodyPr>
          <a:lstStyle>
            <a:lvl1pPr marL="0" indent="0" algn="just">
              <a:buNone/>
              <a:defRPr sz="2400">
                <a:latin typeface="Calibri Light" panose="020F0302020204030204" pitchFamily="34" charset="0"/>
                <a:cs typeface="Calibri Light" panose="020F03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dirty="0"/>
              <a:t>Haga clic para describir la acción a desarrollar</a:t>
            </a:r>
            <a:endParaRPr lang="es-PE" dirty="0"/>
          </a:p>
        </p:txBody>
      </p:sp>
      <p:sp>
        <p:nvSpPr>
          <p:cNvPr id="4" name="CuadroTexto 3">
            <a:extLst>
              <a:ext uri="{FF2B5EF4-FFF2-40B4-BE49-F238E27FC236}">
                <a16:creationId xmlns:a16="http://schemas.microsoft.com/office/drawing/2014/main" id="{EFB4E982-7212-421C-ADF0-3CF19F13A6A5}"/>
              </a:ext>
            </a:extLst>
          </p:cNvPr>
          <p:cNvSpPr txBox="1"/>
          <p:nvPr userDrawn="1"/>
        </p:nvSpPr>
        <p:spPr>
          <a:xfrm>
            <a:off x="11489681" y="6121846"/>
            <a:ext cx="536331" cy="307777"/>
          </a:xfrm>
          <a:prstGeom prst="rect">
            <a:avLst/>
          </a:prstGeom>
          <a:noFill/>
        </p:spPr>
        <p:txBody>
          <a:bodyPr wrap="square" rtlCol="0">
            <a:spAutoFit/>
          </a:bodyPr>
          <a:lstStyle/>
          <a:p>
            <a:pPr algn="ctr"/>
            <a:fld id="{442B1B3D-5896-48BC-8A16-EE3962E658B6}" type="slidenum">
              <a:rPr lang="es-PE" sz="1400" b="1" smtClean="0">
                <a:solidFill>
                  <a:schemeClr val="bg1"/>
                </a:solidFill>
                <a:latin typeface="Arial" panose="020B0604020202020204" pitchFamily="34" charset="0"/>
                <a:cs typeface="Arial" panose="020B0604020202020204" pitchFamily="34" charset="0"/>
              </a:rPr>
              <a:pPr algn="ctr"/>
              <a:t>‹Nº›</a:t>
            </a:fld>
            <a:endParaRPr lang="es-PE" sz="1400" b="1" dirty="0">
              <a:solidFill>
                <a:schemeClr val="bg1"/>
              </a:solidFill>
              <a:latin typeface="Arial" panose="020B0604020202020204" pitchFamily="34" charset="0"/>
              <a:cs typeface="Arial" panose="020B0604020202020204" pitchFamily="34" charset="0"/>
            </a:endParaRPr>
          </a:p>
        </p:txBody>
      </p:sp>
      <p:sp>
        <p:nvSpPr>
          <p:cNvPr id="13" name="CuadroTexto 12">
            <a:extLst>
              <a:ext uri="{FF2B5EF4-FFF2-40B4-BE49-F238E27FC236}">
                <a16:creationId xmlns:a16="http://schemas.microsoft.com/office/drawing/2014/main" id="{D7D5DE7F-75C2-49A5-ABF9-EC7443961989}"/>
              </a:ext>
            </a:extLst>
          </p:cNvPr>
          <p:cNvSpPr txBox="1"/>
          <p:nvPr userDrawn="1"/>
        </p:nvSpPr>
        <p:spPr>
          <a:xfrm>
            <a:off x="-8626" y="6362031"/>
            <a:ext cx="2819399" cy="492443"/>
          </a:xfrm>
          <a:prstGeom prst="rect">
            <a:avLst/>
          </a:prstGeom>
          <a:solidFill>
            <a:srgbClr val="1111FF"/>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PE" sz="1300" b="1" dirty="0">
                <a:solidFill>
                  <a:schemeClr val="bg1"/>
                </a:solidFill>
              </a:rPr>
              <a:t>PROYECTO DE INNOVACION Y MEJORA</a:t>
            </a:r>
          </a:p>
        </p:txBody>
      </p:sp>
    </p:spTree>
    <p:extLst>
      <p:ext uri="{BB962C8B-B14F-4D97-AF65-F5344CB8AC3E}">
        <p14:creationId xmlns:p14="http://schemas.microsoft.com/office/powerpoint/2010/main" val="23066399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autas de la sesión">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4F4C423A-06A6-4DA2-8B16-4BE8C17DA1B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ítulo 1">
            <a:extLst>
              <a:ext uri="{FF2B5EF4-FFF2-40B4-BE49-F238E27FC236}">
                <a16:creationId xmlns:a16="http://schemas.microsoft.com/office/drawing/2014/main" id="{35AC2699-4070-4C68-8FE6-8CE2607EAF4F}"/>
              </a:ext>
            </a:extLst>
          </p:cNvPr>
          <p:cNvSpPr>
            <a:spLocks noGrp="1"/>
          </p:cNvSpPr>
          <p:nvPr>
            <p:ph type="title" hasCustomPrompt="1"/>
          </p:nvPr>
        </p:nvSpPr>
        <p:spPr>
          <a:xfrm>
            <a:off x="1154724" y="650631"/>
            <a:ext cx="8806961" cy="521311"/>
          </a:xfrm>
        </p:spPr>
        <p:txBody>
          <a:bodyPr/>
          <a:lstStyle>
            <a:lvl1pPr>
              <a:defRPr lang="es-PE" sz="3000" b="1" kern="1200" dirty="0">
                <a:solidFill>
                  <a:srgbClr val="0070C0"/>
                </a:solidFill>
                <a:latin typeface="Arial" panose="020B0604020202020204" pitchFamily="34" charset="0"/>
                <a:ea typeface="+mj-ea"/>
                <a:cs typeface="Arial" panose="020B0604020202020204" pitchFamily="34" charset="0"/>
              </a:defRPr>
            </a:lvl1pPr>
          </a:lstStyle>
          <a:p>
            <a:pPr lvl="0" algn="l" defTabSz="914400" rtl="0" eaLnBrk="1" latinLnBrk="0" hangingPunct="1">
              <a:lnSpc>
                <a:spcPct val="90000"/>
              </a:lnSpc>
              <a:spcBef>
                <a:spcPct val="0"/>
              </a:spcBef>
              <a:buNone/>
            </a:pPr>
            <a:r>
              <a:rPr lang="es-ES" dirty="0"/>
              <a:t>Haga clic para describir las pautas de la sesión</a:t>
            </a:r>
            <a:endParaRPr lang="es-PE" dirty="0"/>
          </a:p>
        </p:txBody>
      </p:sp>
      <p:sp>
        <p:nvSpPr>
          <p:cNvPr id="8" name="Subtítulo 2">
            <a:extLst>
              <a:ext uri="{FF2B5EF4-FFF2-40B4-BE49-F238E27FC236}">
                <a16:creationId xmlns:a16="http://schemas.microsoft.com/office/drawing/2014/main" id="{815323C2-0646-4407-9C96-8A05EADC4EC8}"/>
              </a:ext>
            </a:extLst>
          </p:cNvPr>
          <p:cNvSpPr>
            <a:spLocks noGrp="1"/>
          </p:cNvSpPr>
          <p:nvPr>
            <p:ph type="subTitle" idx="1" hasCustomPrompt="1"/>
          </p:nvPr>
        </p:nvSpPr>
        <p:spPr>
          <a:xfrm>
            <a:off x="61548" y="4400978"/>
            <a:ext cx="1802421" cy="777691"/>
          </a:xfrm>
        </p:spPr>
        <p:txBody>
          <a:bodyPr>
            <a:noAutofit/>
          </a:bodyPr>
          <a:lstStyle>
            <a:lvl1pPr marL="0" indent="0" algn="just">
              <a:buNone/>
              <a:defRPr sz="1400">
                <a:latin typeface="Calibri Light" panose="020F0302020204030204" pitchFamily="34" charset="0"/>
                <a:cs typeface="Calibri Light" panose="020F03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dirty="0"/>
              <a:t>Haga clic para colocar descripción</a:t>
            </a:r>
            <a:endParaRPr lang="es-PE" dirty="0"/>
          </a:p>
        </p:txBody>
      </p:sp>
      <p:sp>
        <p:nvSpPr>
          <p:cNvPr id="4" name="CuadroTexto 3">
            <a:extLst>
              <a:ext uri="{FF2B5EF4-FFF2-40B4-BE49-F238E27FC236}">
                <a16:creationId xmlns:a16="http://schemas.microsoft.com/office/drawing/2014/main" id="{C583EC41-FD32-4DCD-94C9-31A697AF0C8F}"/>
              </a:ext>
            </a:extLst>
          </p:cNvPr>
          <p:cNvSpPr txBox="1"/>
          <p:nvPr userDrawn="1"/>
        </p:nvSpPr>
        <p:spPr>
          <a:xfrm>
            <a:off x="11482754" y="6128773"/>
            <a:ext cx="536331" cy="307777"/>
          </a:xfrm>
          <a:prstGeom prst="rect">
            <a:avLst/>
          </a:prstGeom>
          <a:noFill/>
        </p:spPr>
        <p:txBody>
          <a:bodyPr wrap="square" rtlCol="0">
            <a:spAutoFit/>
          </a:bodyPr>
          <a:lstStyle/>
          <a:p>
            <a:pPr algn="ctr"/>
            <a:fld id="{442B1B3D-5896-48BC-8A16-EE3962E658B6}" type="slidenum">
              <a:rPr lang="es-PE" sz="1400" b="1" smtClean="0">
                <a:solidFill>
                  <a:schemeClr val="bg1"/>
                </a:solidFill>
                <a:latin typeface="Arial" panose="020B0604020202020204" pitchFamily="34" charset="0"/>
                <a:cs typeface="Arial" panose="020B0604020202020204" pitchFamily="34" charset="0"/>
              </a:rPr>
              <a:pPr algn="ctr"/>
              <a:t>‹Nº›</a:t>
            </a:fld>
            <a:endParaRPr lang="es-PE" sz="1400" b="1" dirty="0">
              <a:solidFill>
                <a:schemeClr val="bg1"/>
              </a:solidFill>
              <a:latin typeface="Arial" panose="020B0604020202020204" pitchFamily="34" charset="0"/>
              <a:cs typeface="Arial" panose="020B0604020202020204" pitchFamily="34" charset="0"/>
            </a:endParaRPr>
          </a:p>
        </p:txBody>
      </p:sp>
      <p:sp>
        <p:nvSpPr>
          <p:cNvPr id="9" name="CuadroTexto 8">
            <a:extLst>
              <a:ext uri="{FF2B5EF4-FFF2-40B4-BE49-F238E27FC236}">
                <a16:creationId xmlns:a16="http://schemas.microsoft.com/office/drawing/2014/main" id="{AB21C08E-15B1-4BFE-9A68-82EC18F753E4}"/>
              </a:ext>
            </a:extLst>
          </p:cNvPr>
          <p:cNvSpPr txBox="1"/>
          <p:nvPr userDrawn="1"/>
        </p:nvSpPr>
        <p:spPr>
          <a:xfrm>
            <a:off x="-8626" y="6362031"/>
            <a:ext cx="2819399" cy="492443"/>
          </a:xfrm>
          <a:prstGeom prst="rect">
            <a:avLst/>
          </a:prstGeom>
          <a:solidFill>
            <a:srgbClr val="1111FF"/>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PE" sz="1300" b="1" dirty="0">
                <a:solidFill>
                  <a:schemeClr val="bg1"/>
                </a:solidFill>
              </a:rPr>
              <a:t>PROYECTO DE INNOVACION Y MEJORA</a:t>
            </a:r>
          </a:p>
        </p:txBody>
      </p:sp>
    </p:spTree>
    <p:extLst>
      <p:ext uri="{BB962C8B-B14F-4D97-AF65-F5344CB8AC3E}">
        <p14:creationId xmlns:p14="http://schemas.microsoft.com/office/powerpoint/2010/main" val="35989397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ctividad socialización Trabajo Equipo">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5D9A90F2-CDAA-4C37-86FB-A48FBEEE4F8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626" y="0"/>
            <a:ext cx="12192000" cy="6858000"/>
          </a:xfrm>
          <a:prstGeom prst="rect">
            <a:avLst/>
          </a:prstGeom>
        </p:spPr>
      </p:pic>
      <p:sp>
        <p:nvSpPr>
          <p:cNvPr id="2" name="Título 1">
            <a:extLst>
              <a:ext uri="{FF2B5EF4-FFF2-40B4-BE49-F238E27FC236}">
                <a16:creationId xmlns:a16="http://schemas.microsoft.com/office/drawing/2014/main" id="{634709DC-53F7-40F6-A7EE-BFBB945CE3A1}"/>
              </a:ext>
            </a:extLst>
          </p:cNvPr>
          <p:cNvSpPr>
            <a:spLocks noGrp="1"/>
          </p:cNvSpPr>
          <p:nvPr>
            <p:ph type="title" hasCustomPrompt="1"/>
          </p:nvPr>
        </p:nvSpPr>
        <p:spPr>
          <a:xfrm>
            <a:off x="1022838" y="465992"/>
            <a:ext cx="8745416" cy="732326"/>
          </a:xfrm>
        </p:spPr>
        <p:txBody>
          <a:bodyPr/>
          <a:lstStyle>
            <a:lvl1pPr>
              <a:defRPr lang="es-PE" sz="3000" b="1" kern="1200" dirty="0">
                <a:solidFill>
                  <a:srgbClr val="0070C0"/>
                </a:solidFill>
                <a:latin typeface="Arial" panose="020B0604020202020204" pitchFamily="34" charset="0"/>
                <a:ea typeface="+mj-ea"/>
                <a:cs typeface="Arial" panose="020B0604020202020204" pitchFamily="34" charset="0"/>
              </a:defRPr>
            </a:lvl1pPr>
          </a:lstStyle>
          <a:p>
            <a:pPr lvl="0" algn="l" defTabSz="914400" rtl="0" eaLnBrk="1" latinLnBrk="0" hangingPunct="1">
              <a:lnSpc>
                <a:spcPct val="90000"/>
              </a:lnSpc>
              <a:spcBef>
                <a:spcPct val="0"/>
              </a:spcBef>
              <a:buNone/>
            </a:pPr>
            <a:r>
              <a:rPr lang="es-ES" dirty="0"/>
              <a:t>Haga clic para colocar actividad de socialización o trabajo en equipo</a:t>
            </a:r>
            <a:endParaRPr lang="es-PE" dirty="0"/>
          </a:p>
        </p:txBody>
      </p:sp>
      <p:sp>
        <p:nvSpPr>
          <p:cNvPr id="8" name="Subtítulo 2">
            <a:extLst>
              <a:ext uri="{FF2B5EF4-FFF2-40B4-BE49-F238E27FC236}">
                <a16:creationId xmlns:a16="http://schemas.microsoft.com/office/drawing/2014/main" id="{B7CFF116-0F74-4F22-BDC4-F7512D5733C6}"/>
              </a:ext>
            </a:extLst>
          </p:cNvPr>
          <p:cNvSpPr>
            <a:spLocks noGrp="1"/>
          </p:cNvSpPr>
          <p:nvPr>
            <p:ph type="subTitle" idx="1" hasCustomPrompt="1"/>
          </p:nvPr>
        </p:nvSpPr>
        <p:spPr>
          <a:xfrm>
            <a:off x="1863970" y="1664310"/>
            <a:ext cx="7904284" cy="821652"/>
          </a:xfrm>
        </p:spPr>
        <p:txBody>
          <a:bodyPr>
            <a:normAutofit/>
          </a:bodyPr>
          <a:lstStyle>
            <a:lvl1pPr marL="0" indent="0" algn="just">
              <a:buNone/>
              <a:defRPr sz="2400">
                <a:latin typeface="Calibri Light" panose="020F0302020204030204" pitchFamily="34" charset="0"/>
                <a:cs typeface="Calibri Light" panose="020F03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dirty="0"/>
              <a:t>Haga clic para describir la acción a desarrollar</a:t>
            </a:r>
            <a:endParaRPr lang="es-PE" dirty="0"/>
          </a:p>
        </p:txBody>
      </p:sp>
      <p:sp>
        <p:nvSpPr>
          <p:cNvPr id="4" name="CuadroTexto 3">
            <a:extLst>
              <a:ext uri="{FF2B5EF4-FFF2-40B4-BE49-F238E27FC236}">
                <a16:creationId xmlns:a16="http://schemas.microsoft.com/office/drawing/2014/main" id="{D258D497-DACF-47BE-A52A-9D1050BB933B}"/>
              </a:ext>
            </a:extLst>
          </p:cNvPr>
          <p:cNvSpPr txBox="1"/>
          <p:nvPr userDrawn="1"/>
        </p:nvSpPr>
        <p:spPr>
          <a:xfrm>
            <a:off x="11479289" y="6125308"/>
            <a:ext cx="536331" cy="307777"/>
          </a:xfrm>
          <a:prstGeom prst="rect">
            <a:avLst/>
          </a:prstGeom>
          <a:noFill/>
        </p:spPr>
        <p:txBody>
          <a:bodyPr wrap="square" rtlCol="0">
            <a:spAutoFit/>
          </a:bodyPr>
          <a:lstStyle/>
          <a:p>
            <a:pPr algn="ctr"/>
            <a:fld id="{442B1B3D-5896-48BC-8A16-EE3962E658B6}" type="slidenum">
              <a:rPr lang="es-PE" sz="1400" b="1" smtClean="0">
                <a:solidFill>
                  <a:schemeClr val="bg1"/>
                </a:solidFill>
                <a:latin typeface="Arial" panose="020B0604020202020204" pitchFamily="34" charset="0"/>
                <a:cs typeface="Arial" panose="020B0604020202020204" pitchFamily="34" charset="0"/>
              </a:rPr>
              <a:pPr algn="ctr"/>
              <a:t>‹Nº›</a:t>
            </a:fld>
            <a:endParaRPr lang="es-PE" sz="1400" b="1" dirty="0">
              <a:solidFill>
                <a:schemeClr val="bg1"/>
              </a:solidFill>
              <a:latin typeface="Arial" panose="020B0604020202020204" pitchFamily="34" charset="0"/>
              <a:cs typeface="Arial" panose="020B0604020202020204" pitchFamily="34" charset="0"/>
            </a:endParaRPr>
          </a:p>
        </p:txBody>
      </p:sp>
      <p:sp>
        <p:nvSpPr>
          <p:cNvPr id="9" name="CuadroTexto 8">
            <a:extLst>
              <a:ext uri="{FF2B5EF4-FFF2-40B4-BE49-F238E27FC236}">
                <a16:creationId xmlns:a16="http://schemas.microsoft.com/office/drawing/2014/main" id="{C9790D92-3A03-41AA-AF4E-143CABDA48D3}"/>
              </a:ext>
            </a:extLst>
          </p:cNvPr>
          <p:cNvSpPr txBox="1"/>
          <p:nvPr userDrawn="1"/>
        </p:nvSpPr>
        <p:spPr>
          <a:xfrm>
            <a:off x="-8626" y="6362031"/>
            <a:ext cx="2819399" cy="492443"/>
          </a:xfrm>
          <a:prstGeom prst="rect">
            <a:avLst/>
          </a:prstGeom>
          <a:solidFill>
            <a:srgbClr val="1111FF"/>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PE" sz="1300" b="1" dirty="0">
                <a:solidFill>
                  <a:schemeClr val="bg1"/>
                </a:solidFill>
              </a:rPr>
              <a:t>PROYECTO DE INNOVACION Y MEJORA</a:t>
            </a:r>
          </a:p>
        </p:txBody>
      </p:sp>
    </p:spTree>
    <p:extLst>
      <p:ext uri="{BB962C8B-B14F-4D97-AF65-F5344CB8AC3E}">
        <p14:creationId xmlns:p14="http://schemas.microsoft.com/office/powerpoint/2010/main" val="9991471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uestionario_Retroalimentación">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D7986BAC-D0E9-4BE0-98BF-694997E100A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218231" cy="6858000"/>
          </a:xfrm>
          <a:prstGeom prst="rect">
            <a:avLst/>
          </a:prstGeom>
        </p:spPr>
      </p:pic>
      <p:sp>
        <p:nvSpPr>
          <p:cNvPr id="2" name="Título 1">
            <a:extLst>
              <a:ext uri="{FF2B5EF4-FFF2-40B4-BE49-F238E27FC236}">
                <a16:creationId xmlns:a16="http://schemas.microsoft.com/office/drawing/2014/main" id="{CDB3FA6B-2762-4486-9AB4-29D18780467C}"/>
              </a:ext>
            </a:extLst>
          </p:cNvPr>
          <p:cNvSpPr>
            <a:spLocks noGrp="1"/>
          </p:cNvSpPr>
          <p:nvPr>
            <p:ph type="title" hasCustomPrompt="1"/>
          </p:nvPr>
        </p:nvSpPr>
        <p:spPr>
          <a:xfrm>
            <a:off x="1189892" y="606672"/>
            <a:ext cx="9246578" cy="670780"/>
          </a:xfrm>
        </p:spPr>
        <p:txBody>
          <a:bodyPr/>
          <a:lstStyle>
            <a:lvl1pPr>
              <a:defRPr lang="es-PE" sz="3000" b="1" kern="1200" dirty="0">
                <a:solidFill>
                  <a:srgbClr val="0070C0"/>
                </a:solidFill>
                <a:latin typeface="Arial" panose="020B0604020202020204" pitchFamily="34" charset="0"/>
                <a:ea typeface="+mj-ea"/>
                <a:cs typeface="Arial" panose="020B0604020202020204" pitchFamily="34" charset="0"/>
              </a:defRPr>
            </a:lvl1pPr>
          </a:lstStyle>
          <a:p>
            <a:pPr lvl="0" algn="l" defTabSz="914400" rtl="0" eaLnBrk="1" latinLnBrk="0" hangingPunct="1">
              <a:lnSpc>
                <a:spcPct val="90000"/>
              </a:lnSpc>
              <a:spcBef>
                <a:spcPct val="0"/>
              </a:spcBef>
              <a:buNone/>
            </a:pPr>
            <a:r>
              <a:rPr lang="es-ES" dirty="0"/>
              <a:t>Colocar título de cuestionario o retroalimentación</a:t>
            </a:r>
            <a:endParaRPr lang="es-PE" dirty="0"/>
          </a:p>
        </p:txBody>
      </p:sp>
      <p:sp>
        <p:nvSpPr>
          <p:cNvPr id="8" name="Subtítulo 2">
            <a:extLst>
              <a:ext uri="{FF2B5EF4-FFF2-40B4-BE49-F238E27FC236}">
                <a16:creationId xmlns:a16="http://schemas.microsoft.com/office/drawing/2014/main" id="{9689F7C0-A2F8-470B-94D7-F32128AEAECA}"/>
              </a:ext>
            </a:extLst>
          </p:cNvPr>
          <p:cNvSpPr>
            <a:spLocks noGrp="1"/>
          </p:cNvSpPr>
          <p:nvPr>
            <p:ph type="subTitle" idx="1" hasCustomPrompt="1"/>
          </p:nvPr>
        </p:nvSpPr>
        <p:spPr>
          <a:xfrm>
            <a:off x="1863970" y="1664310"/>
            <a:ext cx="7904284" cy="595313"/>
          </a:xfrm>
        </p:spPr>
        <p:txBody>
          <a:bodyPr>
            <a:normAutofit/>
          </a:bodyPr>
          <a:lstStyle>
            <a:lvl1pPr marL="0" indent="0" algn="just">
              <a:buNone/>
              <a:defRPr sz="2400">
                <a:latin typeface="Calibri Light" panose="020F0302020204030204" pitchFamily="34" charset="0"/>
                <a:cs typeface="Calibri Light" panose="020F03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dirty="0"/>
              <a:t>Haga clic para describir la acción a desarrollar</a:t>
            </a:r>
            <a:endParaRPr lang="es-PE" dirty="0"/>
          </a:p>
        </p:txBody>
      </p:sp>
      <p:sp>
        <p:nvSpPr>
          <p:cNvPr id="4" name="CuadroTexto 3">
            <a:extLst>
              <a:ext uri="{FF2B5EF4-FFF2-40B4-BE49-F238E27FC236}">
                <a16:creationId xmlns:a16="http://schemas.microsoft.com/office/drawing/2014/main" id="{2EF8596E-73FB-4FEA-A2CA-5567049721C4}"/>
              </a:ext>
            </a:extLst>
          </p:cNvPr>
          <p:cNvSpPr txBox="1"/>
          <p:nvPr userDrawn="1"/>
        </p:nvSpPr>
        <p:spPr>
          <a:xfrm>
            <a:off x="11509769" y="6132928"/>
            <a:ext cx="536331" cy="307777"/>
          </a:xfrm>
          <a:prstGeom prst="rect">
            <a:avLst/>
          </a:prstGeom>
          <a:noFill/>
        </p:spPr>
        <p:txBody>
          <a:bodyPr wrap="square" rtlCol="0">
            <a:spAutoFit/>
          </a:bodyPr>
          <a:lstStyle/>
          <a:p>
            <a:pPr algn="ctr"/>
            <a:fld id="{442B1B3D-5896-48BC-8A16-EE3962E658B6}" type="slidenum">
              <a:rPr lang="es-PE" sz="1400" b="1" smtClean="0">
                <a:solidFill>
                  <a:schemeClr val="bg1"/>
                </a:solidFill>
                <a:latin typeface="Arial" panose="020B0604020202020204" pitchFamily="34" charset="0"/>
                <a:cs typeface="Arial" panose="020B0604020202020204" pitchFamily="34" charset="0"/>
              </a:rPr>
              <a:pPr algn="ctr"/>
              <a:t>‹Nº›</a:t>
            </a:fld>
            <a:endParaRPr lang="es-PE" sz="1400" b="1" dirty="0">
              <a:solidFill>
                <a:schemeClr val="bg1"/>
              </a:solidFill>
              <a:latin typeface="Arial" panose="020B0604020202020204" pitchFamily="34" charset="0"/>
              <a:cs typeface="Arial" panose="020B0604020202020204" pitchFamily="34" charset="0"/>
            </a:endParaRPr>
          </a:p>
        </p:txBody>
      </p:sp>
      <p:sp>
        <p:nvSpPr>
          <p:cNvPr id="9" name="CuadroTexto 8">
            <a:extLst>
              <a:ext uri="{FF2B5EF4-FFF2-40B4-BE49-F238E27FC236}">
                <a16:creationId xmlns:a16="http://schemas.microsoft.com/office/drawing/2014/main" id="{91884B15-E550-4433-893F-9A6E110EF6B5}"/>
              </a:ext>
            </a:extLst>
          </p:cNvPr>
          <p:cNvSpPr txBox="1"/>
          <p:nvPr userDrawn="1"/>
        </p:nvSpPr>
        <p:spPr>
          <a:xfrm>
            <a:off x="-8626" y="6362031"/>
            <a:ext cx="2819399" cy="492443"/>
          </a:xfrm>
          <a:prstGeom prst="rect">
            <a:avLst/>
          </a:prstGeom>
          <a:solidFill>
            <a:srgbClr val="1111FF"/>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PE" sz="1300" b="1" dirty="0">
                <a:solidFill>
                  <a:schemeClr val="bg1"/>
                </a:solidFill>
              </a:rPr>
              <a:t>PROYECTO DE INNOVACION Y MEJORA</a:t>
            </a:r>
          </a:p>
        </p:txBody>
      </p:sp>
    </p:spTree>
    <p:extLst>
      <p:ext uri="{BB962C8B-B14F-4D97-AF65-F5344CB8AC3E}">
        <p14:creationId xmlns:p14="http://schemas.microsoft.com/office/powerpoint/2010/main" val="24843862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Cuestionario_Retroalimentación">
    <p:spTree>
      <p:nvGrpSpPr>
        <p:cNvPr id="1" name=""/>
        <p:cNvGrpSpPr/>
        <p:nvPr/>
      </p:nvGrpSpPr>
      <p:grpSpPr>
        <a:xfrm>
          <a:off x="0" y="0"/>
          <a:ext cx="0" cy="0"/>
          <a:chOff x="0" y="0"/>
          <a:chExt cx="0" cy="0"/>
        </a:xfrm>
      </p:grpSpPr>
      <p:pic>
        <p:nvPicPr>
          <p:cNvPr id="12" name="Imagen 11">
            <a:extLst>
              <a:ext uri="{FF2B5EF4-FFF2-40B4-BE49-F238E27FC236}">
                <a16:creationId xmlns:a16="http://schemas.microsoft.com/office/drawing/2014/main" id="{6DC3AD81-4EBF-47DE-8628-7B7528AACB09}"/>
              </a:ext>
            </a:extLst>
          </p:cNvPr>
          <p:cNvPicPr>
            <a:picLocks noChangeAspect="1"/>
          </p:cNvPicPr>
          <p:nvPr userDrawn="1"/>
        </p:nvPicPr>
        <p:blipFill>
          <a:blip r:embed="rId2"/>
          <a:stretch>
            <a:fillRect/>
          </a:stretch>
        </p:blipFill>
        <p:spPr>
          <a:xfrm>
            <a:off x="-9525" y="0"/>
            <a:ext cx="12192000" cy="6848475"/>
          </a:xfrm>
          <a:prstGeom prst="rect">
            <a:avLst/>
          </a:prstGeom>
        </p:spPr>
      </p:pic>
      <p:sp>
        <p:nvSpPr>
          <p:cNvPr id="2" name="Título 1">
            <a:extLst>
              <a:ext uri="{FF2B5EF4-FFF2-40B4-BE49-F238E27FC236}">
                <a16:creationId xmlns:a16="http://schemas.microsoft.com/office/drawing/2014/main" id="{CDB3FA6B-2762-4486-9AB4-29D18780467C}"/>
              </a:ext>
            </a:extLst>
          </p:cNvPr>
          <p:cNvSpPr>
            <a:spLocks noGrp="1"/>
          </p:cNvSpPr>
          <p:nvPr>
            <p:ph type="title" hasCustomPrompt="1"/>
          </p:nvPr>
        </p:nvSpPr>
        <p:spPr>
          <a:xfrm>
            <a:off x="1189892" y="606672"/>
            <a:ext cx="9246578" cy="670780"/>
          </a:xfrm>
        </p:spPr>
        <p:txBody>
          <a:bodyPr/>
          <a:lstStyle>
            <a:lvl1pPr>
              <a:defRPr lang="es-PE" sz="3000" b="1" kern="1200" dirty="0">
                <a:solidFill>
                  <a:srgbClr val="0070C0"/>
                </a:solidFill>
                <a:latin typeface="Arial" panose="020B0604020202020204" pitchFamily="34" charset="0"/>
                <a:ea typeface="+mj-ea"/>
                <a:cs typeface="Arial" panose="020B0604020202020204" pitchFamily="34" charset="0"/>
              </a:defRPr>
            </a:lvl1pPr>
          </a:lstStyle>
          <a:p>
            <a:pPr lvl="0" algn="l" defTabSz="914400" rtl="0" eaLnBrk="1" latinLnBrk="0" hangingPunct="1">
              <a:lnSpc>
                <a:spcPct val="90000"/>
              </a:lnSpc>
              <a:spcBef>
                <a:spcPct val="0"/>
              </a:spcBef>
              <a:buNone/>
            </a:pPr>
            <a:r>
              <a:rPr lang="es-ES" dirty="0"/>
              <a:t>Colocar título de cuestionario o retroalimentación</a:t>
            </a:r>
            <a:endParaRPr lang="es-PE" dirty="0"/>
          </a:p>
        </p:txBody>
      </p:sp>
      <p:sp>
        <p:nvSpPr>
          <p:cNvPr id="4" name="CuadroTexto 3">
            <a:extLst>
              <a:ext uri="{FF2B5EF4-FFF2-40B4-BE49-F238E27FC236}">
                <a16:creationId xmlns:a16="http://schemas.microsoft.com/office/drawing/2014/main" id="{2EF8596E-73FB-4FEA-A2CA-5567049721C4}"/>
              </a:ext>
            </a:extLst>
          </p:cNvPr>
          <p:cNvSpPr txBox="1"/>
          <p:nvPr userDrawn="1"/>
        </p:nvSpPr>
        <p:spPr>
          <a:xfrm>
            <a:off x="11509769" y="6132928"/>
            <a:ext cx="536331" cy="307777"/>
          </a:xfrm>
          <a:prstGeom prst="rect">
            <a:avLst/>
          </a:prstGeom>
          <a:noFill/>
        </p:spPr>
        <p:txBody>
          <a:bodyPr wrap="square" rtlCol="0">
            <a:spAutoFit/>
          </a:bodyPr>
          <a:lstStyle/>
          <a:p>
            <a:pPr algn="ctr"/>
            <a:fld id="{442B1B3D-5896-48BC-8A16-EE3962E658B6}" type="slidenum">
              <a:rPr lang="es-PE" sz="1400" b="1" smtClean="0">
                <a:solidFill>
                  <a:schemeClr val="bg1"/>
                </a:solidFill>
                <a:latin typeface="Arial" panose="020B0604020202020204" pitchFamily="34" charset="0"/>
                <a:cs typeface="Arial" panose="020B0604020202020204" pitchFamily="34" charset="0"/>
              </a:rPr>
              <a:pPr algn="ctr"/>
              <a:t>‹Nº›</a:t>
            </a:fld>
            <a:endParaRPr lang="es-PE" sz="1400" b="1" dirty="0">
              <a:solidFill>
                <a:schemeClr val="bg1"/>
              </a:solidFill>
              <a:latin typeface="Arial" panose="020B0604020202020204" pitchFamily="34" charset="0"/>
              <a:cs typeface="Arial" panose="020B0604020202020204" pitchFamily="34" charset="0"/>
            </a:endParaRPr>
          </a:p>
        </p:txBody>
      </p:sp>
      <p:sp>
        <p:nvSpPr>
          <p:cNvPr id="13" name="Subtítulo 2">
            <a:extLst>
              <a:ext uri="{FF2B5EF4-FFF2-40B4-BE49-F238E27FC236}">
                <a16:creationId xmlns:a16="http://schemas.microsoft.com/office/drawing/2014/main" id="{5549BBEA-9DD2-49BB-BC6B-66BB27B9BD3B}"/>
              </a:ext>
            </a:extLst>
          </p:cNvPr>
          <p:cNvSpPr>
            <a:spLocks noGrp="1"/>
          </p:cNvSpPr>
          <p:nvPr>
            <p:ph type="subTitle" idx="1" hasCustomPrompt="1"/>
          </p:nvPr>
        </p:nvSpPr>
        <p:spPr>
          <a:xfrm>
            <a:off x="4076700" y="1664310"/>
            <a:ext cx="7433069" cy="821652"/>
          </a:xfrm>
        </p:spPr>
        <p:txBody>
          <a:bodyPr>
            <a:normAutofit/>
          </a:bodyPr>
          <a:lstStyle>
            <a:lvl1pPr marL="0" indent="0" algn="just">
              <a:buNone/>
              <a:defRPr sz="2400">
                <a:latin typeface="Calibri Light" panose="020F0302020204030204" pitchFamily="34" charset="0"/>
                <a:cs typeface="Calibri Light" panose="020F03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dirty="0"/>
              <a:t>Haga clic para describir la acción a desarrollar</a:t>
            </a:r>
            <a:endParaRPr lang="es-PE" dirty="0"/>
          </a:p>
        </p:txBody>
      </p:sp>
      <p:sp>
        <p:nvSpPr>
          <p:cNvPr id="7" name="CuadroTexto 6">
            <a:extLst>
              <a:ext uri="{FF2B5EF4-FFF2-40B4-BE49-F238E27FC236}">
                <a16:creationId xmlns:a16="http://schemas.microsoft.com/office/drawing/2014/main" id="{214C9296-44B5-439A-B3E0-79A1FC636CBE}"/>
              </a:ext>
            </a:extLst>
          </p:cNvPr>
          <p:cNvSpPr txBox="1"/>
          <p:nvPr userDrawn="1"/>
        </p:nvSpPr>
        <p:spPr>
          <a:xfrm>
            <a:off x="-8626" y="6362031"/>
            <a:ext cx="2819399" cy="492443"/>
          </a:xfrm>
          <a:prstGeom prst="rect">
            <a:avLst/>
          </a:prstGeom>
          <a:solidFill>
            <a:srgbClr val="1111FF"/>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PE" sz="1300" b="1" dirty="0">
                <a:solidFill>
                  <a:schemeClr val="bg1"/>
                </a:solidFill>
              </a:rPr>
              <a:t>PROYECTO DE INNOVACION Y MEJORA</a:t>
            </a:r>
          </a:p>
        </p:txBody>
      </p:sp>
    </p:spTree>
    <p:extLst>
      <p:ext uri="{BB962C8B-B14F-4D97-AF65-F5344CB8AC3E}">
        <p14:creationId xmlns:p14="http://schemas.microsoft.com/office/powerpoint/2010/main" val="635070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Agradecimiento">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90A2DA58-7181-4AC8-9AAA-468C6B0BCA4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225486" cy="6858000"/>
          </a:xfrm>
          <a:prstGeom prst="rect">
            <a:avLst/>
          </a:prstGeom>
        </p:spPr>
      </p:pic>
      <p:sp>
        <p:nvSpPr>
          <p:cNvPr id="2" name="Título 1">
            <a:extLst>
              <a:ext uri="{FF2B5EF4-FFF2-40B4-BE49-F238E27FC236}">
                <a16:creationId xmlns:a16="http://schemas.microsoft.com/office/drawing/2014/main" id="{5BB78CEA-B88D-4B10-8712-B5BCAB624EE6}"/>
              </a:ext>
            </a:extLst>
          </p:cNvPr>
          <p:cNvSpPr>
            <a:spLocks noGrp="1"/>
          </p:cNvSpPr>
          <p:nvPr>
            <p:ph type="title" hasCustomPrompt="1"/>
          </p:nvPr>
        </p:nvSpPr>
        <p:spPr>
          <a:xfrm>
            <a:off x="1207477" y="527538"/>
            <a:ext cx="8393723" cy="659423"/>
          </a:xfrm>
        </p:spPr>
        <p:txBody>
          <a:bodyPr/>
          <a:lstStyle>
            <a:lvl1pPr>
              <a:defRPr lang="es-PE" sz="3000" b="1" kern="1200" dirty="0">
                <a:solidFill>
                  <a:srgbClr val="0070C0"/>
                </a:solidFill>
                <a:latin typeface="Arial" panose="020B0604020202020204" pitchFamily="34" charset="0"/>
                <a:ea typeface="+mj-ea"/>
                <a:cs typeface="Arial" panose="020B0604020202020204" pitchFamily="34" charset="0"/>
              </a:defRPr>
            </a:lvl1pPr>
          </a:lstStyle>
          <a:p>
            <a:pPr lvl="0" algn="l" defTabSz="914400" rtl="0" eaLnBrk="1" latinLnBrk="0" hangingPunct="1">
              <a:lnSpc>
                <a:spcPct val="90000"/>
              </a:lnSpc>
              <a:spcBef>
                <a:spcPct val="0"/>
              </a:spcBef>
              <a:buNone/>
            </a:pPr>
            <a:r>
              <a:rPr lang="es-ES" dirty="0"/>
              <a:t>Haga clic para modificar el agradecimiento </a:t>
            </a:r>
            <a:endParaRPr lang="es-PE" dirty="0"/>
          </a:p>
        </p:txBody>
      </p:sp>
      <p:sp>
        <p:nvSpPr>
          <p:cNvPr id="8" name="Subtítulo 2">
            <a:extLst>
              <a:ext uri="{FF2B5EF4-FFF2-40B4-BE49-F238E27FC236}">
                <a16:creationId xmlns:a16="http://schemas.microsoft.com/office/drawing/2014/main" id="{24DFD9D3-3821-41CE-9B73-BD3031424699}"/>
              </a:ext>
            </a:extLst>
          </p:cNvPr>
          <p:cNvSpPr>
            <a:spLocks noGrp="1"/>
          </p:cNvSpPr>
          <p:nvPr>
            <p:ph type="subTitle" idx="1" hasCustomPrompt="1"/>
          </p:nvPr>
        </p:nvSpPr>
        <p:spPr>
          <a:xfrm>
            <a:off x="1863970" y="1664310"/>
            <a:ext cx="5653453" cy="595313"/>
          </a:xfrm>
        </p:spPr>
        <p:txBody>
          <a:bodyPr>
            <a:normAutofit/>
          </a:bodyPr>
          <a:lstStyle>
            <a:lvl1pPr marL="0" indent="0" algn="just">
              <a:buNone/>
              <a:defRPr sz="2400">
                <a:latin typeface="Calibri Light" panose="020F0302020204030204" pitchFamily="34" charset="0"/>
                <a:cs typeface="Calibri Light" panose="020F03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dirty="0"/>
              <a:t>Haga clic para describir la acción a desarrollar</a:t>
            </a:r>
            <a:endParaRPr lang="es-PE" dirty="0"/>
          </a:p>
        </p:txBody>
      </p:sp>
      <p:sp>
        <p:nvSpPr>
          <p:cNvPr id="4" name="CuadroTexto 3">
            <a:extLst>
              <a:ext uri="{FF2B5EF4-FFF2-40B4-BE49-F238E27FC236}">
                <a16:creationId xmlns:a16="http://schemas.microsoft.com/office/drawing/2014/main" id="{899543E9-0934-4B60-ACE8-97D14160BAD7}"/>
              </a:ext>
            </a:extLst>
          </p:cNvPr>
          <p:cNvSpPr txBox="1"/>
          <p:nvPr userDrawn="1"/>
        </p:nvSpPr>
        <p:spPr>
          <a:xfrm>
            <a:off x="11509769" y="6132928"/>
            <a:ext cx="536331" cy="307777"/>
          </a:xfrm>
          <a:prstGeom prst="rect">
            <a:avLst/>
          </a:prstGeom>
          <a:noFill/>
        </p:spPr>
        <p:txBody>
          <a:bodyPr wrap="square" rtlCol="0">
            <a:spAutoFit/>
          </a:bodyPr>
          <a:lstStyle/>
          <a:p>
            <a:pPr algn="ctr"/>
            <a:fld id="{442B1B3D-5896-48BC-8A16-EE3962E658B6}" type="slidenum">
              <a:rPr lang="es-PE" sz="1400" b="1" smtClean="0">
                <a:solidFill>
                  <a:schemeClr val="bg1"/>
                </a:solidFill>
                <a:latin typeface="Arial" panose="020B0604020202020204" pitchFamily="34" charset="0"/>
                <a:cs typeface="Arial" panose="020B0604020202020204" pitchFamily="34" charset="0"/>
              </a:rPr>
              <a:pPr algn="ctr"/>
              <a:t>‹Nº›</a:t>
            </a:fld>
            <a:endParaRPr lang="es-PE" sz="1400" b="1" dirty="0">
              <a:solidFill>
                <a:schemeClr val="bg1"/>
              </a:solidFill>
              <a:latin typeface="Arial" panose="020B0604020202020204" pitchFamily="34" charset="0"/>
              <a:cs typeface="Arial" panose="020B0604020202020204" pitchFamily="34" charset="0"/>
            </a:endParaRPr>
          </a:p>
        </p:txBody>
      </p:sp>
      <p:sp>
        <p:nvSpPr>
          <p:cNvPr id="9" name="CuadroTexto 8">
            <a:extLst>
              <a:ext uri="{FF2B5EF4-FFF2-40B4-BE49-F238E27FC236}">
                <a16:creationId xmlns:a16="http://schemas.microsoft.com/office/drawing/2014/main" id="{49D7C08F-DA8C-49F2-A9CC-F5E05B6E287C}"/>
              </a:ext>
            </a:extLst>
          </p:cNvPr>
          <p:cNvSpPr txBox="1"/>
          <p:nvPr userDrawn="1"/>
        </p:nvSpPr>
        <p:spPr>
          <a:xfrm>
            <a:off x="-8626" y="6362031"/>
            <a:ext cx="2819399" cy="492443"/>
          </a:xfrm>
          <a:prstGeom prst="rect">
            <a:avLst/>
          </a:prstGeom>
          <a:solidFill>
            <a:srgbClr val="1111FF"/>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PE" sz="1300" b="1" dirty="0">
                <a:solidFill>
                  <a:schemeClr val="bg1"/>
                </a:solidFill>
              </a:rPr>
              <a:t>PROYECTO DE INNOVACION Y MEJORA</a:t>
            </a:r>
          </a:p>
        </p:txBody>
      </p:sp>
    </p:spTree>
    <p:extLst>
      <p:ext uri="{BB962C8B-B14F-4D97-AF65-F5344CB8AC3E}">
        <p14:creationId xmlns:p14="http://schemas.microsoft.com/office/powerpoint/2010/main" val="12996776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8992AF98-1775-49AF-B7CA-2B59F0494FF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PE"/>
          </a:p>
        </p:txBody>
      </p:sp>
      <p:sp>
        <p:nvSpPr>
          <p:cNvPr id="3" name="Marcador de texto 2">
            <a:extLst>
              <a:ext uri="{FF2B5EF4-FFF2-40B4-BE49-F238E27FC236}">
                <a16:creationId xmlns:a16="http://schemas.microsoft.com/office/drawing/2014/main" id="{305506D8-FE8E-4103-B5D2-C4A7ACDE575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Marcador de fecha 3">
            <a:extLst>
              <a:ext uri="{FF2B5EF4-FFF2-40B4-BE49-F238E27FC236}">
                <a16:creationId xmlns:a16="http://schemas.microsoft.com/office/drawing/2014/main" id="{352D7C18-6600-48BB-B199-BCE7ADADB66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s-PE"/>
          </a:p>
        </p:txBody>
      </p:sp>
      <p:sp>
        <p:nvSpPr>
          <p:cNvPr id="5" name="Marcador de pie de página 4">
            <a:extLst>
              <a:ext uri="{FF2B5EF4-FFF2-40B4-BE49-F238E27FC236}">
                <a16:creationId xmlns:a16="http://schemas.microsoft.com/office/drawing/2014/main" id="{66835985-6D91-45E4-A504-90DE7D1423C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PE"/>
          </a:p>
        </p:txBody>
      </p:sp>
      <p:sp>
        <p:nvSpPr>
          <p:cNvPr id="6" name="Marcador de número de diapositiva 5">
            <a:extLst>
              <a:ext uri="{FF2B5EF4-FFF2-40B4-BE49-F238E27FC236}">
                <a16:creationId xmlns:a16="http://schemas.microsoft.com/office/drawing/2014/main" id="{B44EEC8A-71B5-41BE-ABB0-AE10AF551FC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09205DF-B509-4290-A4C8-699A8AB7FA49}" type="slidenum">
              <a:rPr lang="es-PE" smtClean="0"/>
              <a:t>‹Nº›</a:t>
            </a:fld>
            <a:endParaRPr lang="es-PE"/>
          </a:p>
        </p:txBody>
      </p:sp>
    </p:spTree>
    <p:extLst>
      <p:ext uri="{BB962C8B-B14F-4D97-AF65-F5344CB8AC3E}">
        <p14:creationId xmlns:p14="http://schemas.microsoft.com/office/powerpoint/2010/main" val="46475783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61" r:id="rId4"/>
    <p:sldLayoutId id="2147483663" r:id="rId5"/>
    <p:sldLayoutId id="2147483664" r:id="rId6"/>
    <p:sldLayoutId id="2147483665" r:id="rId7"/>
    <p:sldLayoutId id="2147483667" r:id="rId8"/>
    <p:sldLayoutId id="2147483666" r:id="rId9"/>
    <p:sldLayoutId id="2147483662" r:id="rId10"/>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15.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3.e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263C0E9-F00C-4593-9667-050105818AAA}"/>
              </a:ext>
            </a:extLst>
          </p:cNvPr>
          <p:cNvSpPr>
            <a:spLocks noGrp="1"/>
          </p:cNvSpPr>
          <p:nvPr>
            <p:ph type="ctrTitle"/>
          </p:nvPr>
        </p:nvSpPr>
        <p:spPr>
          <a:xfrm>
            <a:off x="1030012" y="4452730"/>
            <a:ext cx="10777289" cy="1259711"/>
          </a:xfrm>
        </p:spPr>
        <p:txBody>
          <a:bodyPr>
            <a:noAutofit/>
          </a:bodyPr>
          <a:lstStyle/>
          <a:p>
            <a:r>
              <a:rPr lang="es-ES" sz="2800" dirty="0"/>
              <a:t>Implementación de una App Móvil (Android) para administrar el reciclaje de materiales en la empresa Mr. JED Ingeniería y Desarrollo - Piura; 2022.</a:t>
            </a:r>
            <a:endParaRPr lang="es-PE" sz="2800" dirty="0"/>
          </a:p>
        </p:txBody>
      </p:sp>
      <p:sp>
        <p:nvSpPr>
          <p:cNvPr id="6" name="Subtítulo 5">
            <a:extLst>
              <a:ext uri="{FF2B5EF4-FFF2-40B4-BE49-F238E27FC236}">
                <a16:creationId xmlns:a16="http://schemas.microsoft.com/office/drawing/2014/main" id="{58F22E0A-3DBA-4E9B-BE87-C8E356E44F82}"/>
              </a:ext>
            </a:extLst>
          </p:cNvPr>
          <p:cNvSpPr>
            <a:spLocks noGrp="1"/>
          </p:cNvSpPr>
          <p:nvPr>
            <p:ph type="subTitle" idx="1"/>
          </p:nvPr>
        </p:nvSpPr>
        <p:spPr>
          <a:xfrm>
            <a:off x="1032252" y="5942289"/>
            <a:ext cx="3751785" cy="915711"/>
          </a:xfrm>
        </p:spPr>
        <p:txBody>
          <a:bodyPr>
            <a:normAutofit fontScale="85000" lnSpcReduction="20000"/>
          </a:bodyPr>
          <a:lstStyle/>
          <a:p>
            <a:r>
              <a:rPr lang="es-PE" b="1" dirty="0"/>
              <a:t>Presentado por:</a:t>
            </a:r>
          </a:p>
          <a:p>
            <a:r>
              <a:rPr lang="es-PE" dirty="0"/>
              <a:t>Palacios Crisanto Belén Emilia </a:t>
            </a:r>
          </a:p>
          <a:p>
            <a:r>
              <a:rPr lang="es-PE" dirty="0"/>
              <a:t>Velásquez Rosas H. Alexander</a:t>
            </a:r>
          </a:p>
        </p:txBody>
      </p:sp>
      <p:sp>
        <p:nvSpPr>
          <p:cNvPr id="4" name="Title 1">
            <a:extLst>
              <a:ext uri="{FF2B5EF4-FFF2-40B4-BE49-F238E27FC236}">
                <a16:creationId xmlns:a16="http://schemas.microsoft.com/office/drawing/2014/main" id="{F4922863-4C77-4066-9286-45114AC31D89}"/>
              </a:ext>
            </a:extLst>
          </p:cNvPr>
          <p:cNvSpPr txBox="1">
            <a:spLocks/>
          </p:cNvSpPr>
          <p:nvPr/>
        </p:nvSpPr>
        <p:spPr>
          <a:xfrm>
            <a:off x="5621698" y="6266964"/>
            <a:ext cx="3210684" cy="491645"/>
          </a:xfrm>
          <a:prstGeom prst="rect">
            <a:avLst/>
          </a:prstGeom>
          <a:noFill/>
          <a:ln>
            <a:noFill/>
          </a:ln>
        </p:spPr>
        <p:txBody>
          <a:bodyPr spcFirstLastPara="1" wrap="square" lIns="91425" tIns="45700" rIns="91425" bIns="0"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accent1"/>
              </a:buClr>
              <a:buSzPts val="4000"/>
              <a:buFont typeface="Calibri"/>
              <a:buNone/>
              <a:defRPr sz="4000" b="1" i="0" u="none" strike="noStrike" cap="none">
                <a:solidFill>
                  <a:schemeClr val="accent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s-ES" sz="1700" dirty="0">
                <a:solidFill>
                  <a:schemeClr val="tx1"/>
                </a:solidFill>
                <a:latin typeface="Arial" panose="020B0604020202020204" pitchFamily="34" charset="0"/>
                <a:ea typeface="+mn-ea"/>
                <a:cs typeface="Arial" panose="020B0604020202020204" pitchFamily="34" charset="0"/>
              </a:rPr>
              <a:t>Sede:</a:t>
            </a:r>
            <a:r>
              <a:rPr lang="es-ES" sz="1700" b="0" dirty="0">
                <a:solidFill>
                  <a:schemeClr val="tx1"/>
                </a:solidFill>
                <a:latin typeface="Arial" panose="020B0604020202020204" pitchFamily="34" charset="0"/>
                <a:ea typeface="+mn-ea"/>
                <a:cs typeface="Arial" panose="020B0604020202020204" pitchFamily="34" charset="0"/>
              </a:rPr>
              <a:t> Bello Horizonte </a:t>
            </a:r>
          </a:p>
          <a:p>
            <a:r>
              <a:rPr lang="es-ES" sz="1700" dirty="0">
                <a:solidFill>
                  <a:schemeClr val="tx1"/>
                </a:solidFill>
                <a:latin typeface="Arial" panose="020B0604020202020204" pitchFamily="34" charset="0"/>
                <a:ea typeface="+mn-ea"/>
                <a:cs typeface="Arial" panose="020B0604020202020204" pitchFamily="34" charset="0"/>
              </a:rPr>
              <a:t>Carrera:</a:t>
            </a:r>
            <a:r>
              <a:rPr lang="es-ES" sz="1700" b="0" dirty="0">
                <a:solidFill>
                  <a:schemeClr val="tx1"/>
                </a:solidFill>
                <a:latin typeface="Arial" panose="020B0604020202020204" pitchFamily="34" charset="0"/>
                <a:ea typeface="+mn-ea"/>
                <a:cs typeface="Arial" panose="020B0604020202020204" pitchFamily="34" charset="0"/>
              </a:rPr>
              <a:t> Ing. Software con I.A.</a:t>
            </a:r>
          </a:p>
        </p:txBody>
      </p:sp>
    </p:spTree>
    <p:extLst>
      <p:ext uri="{BB962C8B-B14F-4D97-AF65-F5344CB8AC3E}">
        <p14:creationId xmlns:p14="http://schemas.microsoft.com/office/powerpoint/2010/main" val="25042596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D981D62-D220-47F2-858F-31B1C60203A4}"/>
              </a:ext>
            </a:extLst>
          </p:cNvPr>
          <p:cNvSpPr>
            <a:spLocks noGrp="1"/>
          </p:cNvSpPr>
          <p:nvPr>
            <p:ph type="title"/>
          </p:nvPr>
        </p:nvSpPr>
        <p:spPr>
          <a:xfrm>
            <a:off x="1277813" y="580291"/>
            <a:ext cx="9213723" cy="646929"/>
          </a:xfrm>
        </p:spPr>
        <p:txBody>
          <a:bodyPr>
            <a:normAutofit/>
          </a:bodyPr>
          <a:lstStyle/>
          <a:p>
            <a:r>
              <a:rPr lang="es-PE" sz="2800" b="1" dirty="0">
                <a:effectLst/>
                <a:latin typeface="Arial" panose="020B0604020202020204" pitchFamily="34" charset="0"/>
                <a:ea typeface="Arial" panose="020B0604020202020204" pitchFamily="34" charset="0"/>
                <a:cs typeface="Times New Roman" panose="02020603050405020304" pitchFamily="18" charset="0"/>
              </a:rPr>
              <a:t>DIAGRAMA DE PARETO</a:t>
            </a:r>
            <a:endParaRPr lang="es-PE" sz="4000" dirty="0"/>
          </a:p>
        </p:txBody>
      </p:sp>
      <p:pic>
        <p:nvPicPr>
          <p:cNvPr id="3" name="Imagen 2">
            <a:extLst>
              <a:ext uri="{FF2B5EF4-FFF2-40B4-BE49-F238E27FC236}">
                <a16:creationId xmlns:a16="http://schemas.microsoft.com/office/drawing/2014/main" id="{48791EBE-0783-409C-BD00-42780EB9C80D}"/>
              </a:ext>
            </a:extLst>
          </p:cNvPr>
          <p:cNvPicPr>
            <a:picLocks noChangeAspect="1"/>
          </p:cNvPicPr>
          <p:nvPr/>
        </p:nvPicPr>
        <p:blipFill rotWithShape="1">
          <a:blip r:embed="rId2"/>
          <a:srcRect l="12738"/>
          <a:stretch/>
        </p:blipFill>
        <p:spPr>
          <a:xfrm>
            <a:off x="1277813" y="1923652"/>
            <a:ext cx="5138625" cy="2162556"/>
          </a:xfrm>
          <a:prstGeom prst="rect">
            <a:avLst/>
          </a:prstGeom>
        </p:spPr>
      </p:pic>
      <p:graphicFrame>
        <p:nvGraphicFramePr>
          <p:cNvPr id="7" name="Gráfico 6">
            <a:extLst>
              <a:ext uri="{FF2B5EF4-FFF2-40B4-BE49-F238E27FC236}">
                <a16:creationId xmlns:a16="http://schemas.microsoft.com/office/drawing/2014/main" id="{D8020731-6465-4FE8-AF3D-CA13D5DF7D82}"/>
              </a:ext>
            </a:extLst>
          </p:cNvPr>
          <p:cNvGraphicFramePr/>
          <p:nvPr>
            <p:extLst>
              <p:ext uri="{D42A27DB-BD31-4B8C-83A1-F6EECF244321}">
                <p14:modId xmlns:p14="http://schemas.microsoft.com/office/powerpoint/2010/main" val="205307691"/>
              </p:ext>
            </p:extLst>
          </p:nvPr>
        </p:nvGraphicFramePr>
        <p:xfrm>
          <a:off x="6648242" y="1731645"/>
          <a:ext cx="4752975" cy="339471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15537820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D981D62-D220-47F2-858F-31B1C60203A4}"/>
              </a:ext>
            </a:extLst>
          </p:cNvPr>
          <p:cNvSpPr>
            <a:spLocks noGrp="1"/>
          </p:cNvSpPr>
          <p:nvPr>
            <p:ph type="title"/>
          </p:nvPr>
        </p:nvSpPr>
        <p:spPr>
          <a:xfrm>
            <a:off x="1277813" y="580291"/>
            <a:ext cx="8475787" cy="646929"/>
          </a:xfrm>
        </p:spPr>
        <p:txBody>
          <a:bodyPr>
            <a:noAutofit/>
          </a:bodyPr>
          <a:lstStyle/>
          <a:p>
            <a:r>
              <a:rPr lang="es-ES" sz="2800" dirty="0">
                <a:effectLst/>
              </a:rPr>
              <a:t>KPI PRINCIPAL (</a:t>
            </a:r>
            <a:r>
              <a:rPr lang="es-PE" sz="2800" dirty="0"/>
              <a:t>Indicador clave de rendimiento</a:t>
            </a:r>
            <a:r>
              <a:rPr lang="es-ES" sz="2800" dirty="0">
                <a:effectLst/>
              </a:rPr>
              <a:t>)</a:t>
            </a:r>
          </a:p>
        </p:txBody>
      </p:sp>
      <p:pic>
        <p:nvPicPr>
          <p:cNvPr id="4" name="Imagen 3">
            <a:extLst>
              <a:ext uri="{FF2B5EF4-FFF2-40B4-BE49-F238E27FC236}">
                <a16:creationId xmlns:a16="http://schemas.microsoft.com/office/drawing/2014/main" id="{F2DF4B54-B316-4A2C-ACCF-F8B05F559A28}"/>
              </a:ext>
            </a:extLst>
          </p:cNvPr>
          <p:cNvPicPr>
            <a:picLocks noChangeAspect="1"/>
          </p:cNvPicPr>
          <p:nvPr/>
        </p:nvPicPr>
        <p:blipFill rotWithShape="1">
          <a:blip r:embed="rId2"/>
          <a:srcRect l="7017" r="22320"/>
          <a:stretch/>
        </p:blipFill>
        <p:spPr>
          <a:xfrm>
            <a:off x="2656039" y="1546644"/>
            <a:ext cx="5458961" cy="1249563"/>
          </a:xfrm>
          <a:prstGeom prst="rect">
            <a:avLst/>
          </a:prstGeom>
        </p:spPr>
      </p:pic>
      <p:pic>
        <p:nvPicPr>
          <p:cNvPr id="5" name="Imagen 4">
            <a:extLst>
              <a:ext uri="{FF2B5EF4-FFF2-40B4-BE49-F238E27FC236}">
                <a16:creationId xmlns:a16="http://schemas.microsoft.com/office/drawing/2014/main" id="{144F6C86-ABCD-4ED9-9697-91F342496139}"/>
              </a:ext>
            </a:extLst>
          </p:cNvPr>
          <p:cNvPicPr>
            <a:picLocks noChangeAspect="1"/>
          </p:cNvPicPr>
          <p:nvPr/>
        </p:nvPicPr>
        <p:blipFill>
          <a:blip r:embed="rId3"/>
          <a:stretch>
            <a:fillRect/>
          </a:stretch>
        </p:blipFill>
        <p:spPr>
          <a:xfrm>
            <a:off x="3125867" y="2907137"/>
            <a:ext cx="4779678" cy="3377477"/>
          </a:xfrm>
          <a:prstGeom prst="rect">
            <a:avLst/>
          </a:prstGeom>
        </p:spPr>
      </p:pic>
    </p:spTree>
    <p:extLst>
      <p:ext uri="{BB962C8B-B14F-4D97-AF65-F5344CB8AC3E}">
        <p14:creationId xmlns:p14="http://schemas.microsoft.com/office/powerpoint/2010/main" val="46353056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D981D62-D220-47F2-858F-31B1C60203A4}"/>
              </a:ext>
            </a:extLst>
          </p:cNvPr>
          <p:cNvSpPr>
            <a:spLocks noGrp="1"/>
          </p:cNvSpPr>
          <p:nvPr>
            <p:ph type="title"/>
          </p:nvPr>
        </p:nvSpPr>
        <p:spPr>
          <a:xfrm>
            <a:off x="1277813" y="580291"/>
            <a:ext cx="9213723" cy="646929"/>
          </a:xfrm>
        </p:spPr>
        <p:txBody>
          <a:bodyPr>
            <a:normAutofit/>
          </a:bodyPr>
          <a:lstStyle/>
          <a:p>
            <a:r>
              <a:rPr lang="es-PE" sz="2800" b="1" dirty="0">
                <a:effectLst/>
                <a:latin typeface="Arial" panose="020B0604020202020204" pitchFamily="34" charset="0"/>
                <a:ea typeface="Arial" panose="020B0604020202020204" pitchFamily="34" charset="0"/>
                <a:cs typeface="Times New Roman" panose="02020603050405020304" pitchFamily="18" charset="0"/>
              </a:rPr>
              <a:t>IMPLEMENTACIÓN | PLANOS DE PROYECTO</a:t>
            </a:r>
            <a:endParaRPr lang="es-PE" sz="4000" dirty="0"/>
          </a:p>
        </p:txBody>
      </p:sp>
      <p:pic>
        <p:nvPicPr>
          <p:cNvPr id="4" name="Imagen 3">
            <a:extLst>
              <a:ext uri="{FF2B5EF4-FFF2-40B4-BE49-F238E27FC236}">
                <a16:creationId xmlns:a16="http://schemas.microsoft.com/office/drawing/2014/main" id="{04FC742D-79D9-4D20-88D4-532A24797B4E}"/>
              </a:ext>
            </a:extLst>
          </p:cNvPr>
          <p:cNvPicPr/>
          <p:nvPr/>
        </p:nvPicPr>
        <p:blipFill rotWithShape="1">
          <a:blip r:embed="rId2">
            <a:extLst>
              <a:ext uri="{28A0092B-C50C-407E-A947-70E740481C1C}">
                <a14:useLocalDpi xmlns:a14="http://schemas.microsoft.com/office/drawing/2010/main" val="0"/>
              </a:ext>
            </a:extLst>
          </a:blip>
          <a:srcRect t="3110" r="809"/>
          <a:stretch/>
        </p:blipFill>
        <p:spPr bwMode="auto">
          <a:xfrm>
            <a:off x="3505649" y="1560582"/>
            <a:ext cx="2333625" cy="4155440"/>
          </a:xfrm>
          <a:prstGeom prst="rect">
            <a:avLst/>
          </a:prstGeom>
          <a:ln>
            <a:noFill/>
          </a:ln>
          <a:extLst>
            <a:ext uri="{53640926-AAD7-44D8-BBD7-CCE9431645EC}">
              <a14:shadowObscured xmlns:a14="http://schemas.microsoft.com/office/drawing/2010/main"/>
            </a:ext>
          </a:extLst>
        </p:spPr>
      </p:pic>
      <p:pic>
        <p:nvPicPr>
          <p:cNvPr id="5" name="Marcador de contenido 4">
            <a:extLst>
              <a:ext uri="{FF2B5EF4-FFF2-40B4-BE49-F238E27FC236}">
                <a16:creationId xmlns:a16="http://schemas.microsoft.com/office/drawing/2014/main" id="{A3110E8E-4ACD-4013-A434-D1B1EE0BC4B6}"/>
              </a:ext>
            </a:extLst>
          </p:cNvPr>
          <p:cNvPicPr>
            <a:picLocks noGrp="1"/>
          </p:cNvPicPr>
          <p:nvPr>
            <p:ph idx="1"/>
          </p:nvPr>
        </p:nvPicPr>
        <p:blipFill rotWithShape="1">
          <a:blip r:embed="rId3">
            <a:extLst>
              <a:ext uri="{28A0092B-C50C-407E-A947-70E740481C1C}">
                <a14:useLocalDpi xmlns:a14="http://schemas.microsoft.com/office/drawing/2010/main" val="0"/>
              </a:ext>
            </a:extLst>
          </a:blip>
          <a:srcRect t="3624" r="6006"/>
          <a:stretch/>
        </p:blipFill>
        <p:spPr bwMode="auto">
          <a:xfrm>
            <a:off x="904515" y="1560582"/>
            <a:ext cx="2333625" cy="4155440"/>
          </a:xfrm>
          <a:prstGeom prst="rect">
            <a:avLst/>
          </a:prstGeom>
          <a:ln>
            <a:noFill/>
          </a:ln>
          <a:extLst>
            <a:ext uri="{53640926-AAD7-44D8-BBD7-CCE9431645EC}">
              <a14:shadowObscured xmlns:a14="http://schemas.microsoft.com/office/drawing/2010/main"/>
            </a:ext>
          </a:extLst>
        </p:spPr>
      </p:pic>
      <p:pic>
        <p:nvPicPr>
          <p:cNvPr id="6" name="Imagen 5">
            <a:extLst>
              <a:ext uri="{FF2B5EF4-FFF2-40B4-BE49-F238E27FC236}">
                <a16:creationId xmlns:a16="http://schemas.microsoft.com/office/drawing/2014/main" id="{4D8F4A08-4C1D-4C4E-82E5-95776C53E502}"/>
              </a:ext>
            </a:extLst>
          </p:cNvPr>
          <p:cNvPicPr/>
          <p:nvPr/>
        </p:nvPicPr>
        <p:blipFill rotWithShape="1">
          <a:blip r:embed="rId4">
            <a:extLst>
              <a:ext uri="{28A0092B-C50C-407E-A947-70E740481C1C}">
                <a14:useLocalDpi xmlns:a14="http://schemas.microsoft.com/office/drawing/2010/main" val="0"/>
              </a:ext>
            </a:extLst>
          </a:blip>
          <a:srcRect t="3312" b="1"/>
          <a:stretch/>
        </p:blipFill>
        <p:spPr bwMode="auto">
          <a:xfrm>
            <a:off x="6096000" y="1560582"/>
            <a:ext cx="2282825" cy="4138930"/>
          </a:xfrm>
          <a:prstGeom prst="rect">
            <a:avLst/>
          </a:prstGeom>
          <a:ln>
            <a:noFill/>
          </a:ln>
          <a:extLst>
            <a:ext uri="{53640926-AAD7-44D8-BBD7-CCE9431645EC}">
              <a14:shadowObscured xmlns:a14="http://schemas.microsoft.com/office/drawing/2010/main"/>
            </a:ext>
          </a:extLst>
        </p:spPr>
      </p:pic>
      <p:pic>
        <p:nvPicPr>
          <p:cNvPr id="7" name="Imagen 6">
            <a:extLst>
              <a:ext uri="{FF2B5EF4-FFF2-40B4-BE49-F238E27FC236}">
                <a16:creationId xmlns:a16="http://schemas.microsoft.com/office/drawing/2014/main" id="{77164FBE-BBF0-4F38-8565-C06D33F7A564}"/>
              </a:ext>
            </a:extLst>
          </p:cNvPr>
          <p:cNvPicPr/>
          <p:nvPr/>
        </p:nvPicPr>
        <p:blipFill rotWithShape="1">
          <a:blip r:embed="rId5">
            <a:extLst>
              <a:ext uri="{28A0092B-C50C-407E-A947-70E740481C1C}">
                <a14:useLocalDpi xmlns:a14="http://schemas.microsoft.com/office/drawing/2010/main" val="0"/>
              </a:ext>
            </a:extLst>
          </a:blip>
          <a:srcRect t="2990" r="1451"/>
          <a:stretch/>
        </p:blipFill>
        <p:spPr bwMode="auto">
          <a:xfrm>
            <a:off x="8595795" y="1560582"/>
            <a:ext cx="2266122" cy="413893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84931975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D981D62-D220-47F2-858F-31B1C60203A4}"/>
              </a:ext>
            </a:extLst>
          </p:cNvPr>
          <p:cNvSpPr>
            <a:spLocks noGrp="1"/>
          </p:cNvSpPr>
          <p:nvPr>
            <p:ph type="title"/>
          </p:nvPr>
        </p:nvSpPr>
        <p:spPr>
          <a:xfrm>
            <a:off x="1277813" y="580291"/>
            <a:ext cx="9213723" cy="646929"/>
          </a:xfrm>
        </p:spPr>
        <p:txBody>
          <a:bodyPr>
            <a:normAutofit fontScale="90000"/>
          </a:bodyPr>
          <a:lstStyle/>
          <a:p>
            <a:r>
              <a:rPr lang="es-PE" sz="2800" b="1" dirty="0">
                <a:effectLst/>
                <a:latin typeface="Arial" panose="020B0604020202020204" pitchFamily="34" charset="0"/>
                <a:ea typeface="Arial" panose="020B0604020202020204" pitchFamily="34" charset="0"/>
                <a:cs typeface="Times New Roman" panose="02020603050405020304" pitchFamily="18" charset="0"/>
              </a:rPr>
              <a:t>COSTOS – INVERSIÓN | COSTOS TOTAL DEL PROYECTO</a:t>
            </a:r>
            <a:endParaRPr lang="es-PE" sz="4000" dirty="0"/>
          </a:p>
        </p:txBody>
      </p:sp>
      <p:sp>
        <p:nvSpPr>
          <p:cNvPr id="5" name="Título 1">
            <a:extLst>
              <a:ext uri="{FF2B5EF4-FFF2-40B4-BE49-F238E27FC236}">
                <a16:creationId xmlns:a16="http://schemas.microsoft.com/office/drawing/2014/main" id="{7BCBAB9B-0A1E-42E7-A460-273EB0535DAD}"/>
              </a:ext>
            </a:extLst>
          </p:cNvPr>
          <p:cNvSpPr txBox="1">
            <a:spLocks/>
          </p:cNvSpPr>
          <p:nvPr/>
        </p:nvSpPr>
        <p:spPr>
          <a:xfrm>
            <a:off x="1277813" y="1686848"/>
            <a:ext cx="9213723" cy="64692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s-PE" sz="3000" b="1" kern="1200">
                <a:solidFill>
                  <a:srgbClr val="0070C0"/>
                </a:solidFill>
                <a:latin typeface="Arial" panose="020B0604020202020204" pitchFamily="34" charset="0"/>
                <a:ea typeface="+mj-ea"/>
                <a:cs typeface="Arial" panose="020B0604020202020204" pitchFamily="34" charset="0"/>
              </a:defRPr>
            </a:lvl1pPr>
          </a:lstStyle>
          <a:p>
            <a:pPr marL="228600" indent="-228600">
              <a:spcBef>
                <a:spcPts val="1000"/>
              </a:spcBef>
              <a:buFont typeface="Arial" panose="020B0604020202020204" pitchFamily="34" charset="0"/>
              <a:buChar char="•"/>
            </a:pPr>
            <a:r>
              <a:rPr lang="es-ES" sz="2400" b="0" dirty="0">
                <a:solidFill>
                  <a:schemeClr val="tx1"/>
                </a:solidFill>
                <a:ea typeface="+mn-ea"/>
              </a:rPr>
              <a:t>Tenemos una inversión de</a:t>
            </a:r>
            <a:r>
              <a:rPr lang="es-ES" sz="2400" dirty="0">
                <a:solidFill>
                  <a:schemeClr val="tx1"/>
                </a:solidFill>
                <a:ea typeface="+mn-ea"/>
              </a:rPr>
              <a:t> S/. 13 665.00</a:t>
            </a:r>
          </a:p>
        </p:txBody>
      </p:sp>
      <p:pic>
        <p:nvPicPr>
          <p:cNvPr id="8" name="Imagen 7">
            <a:extLst>
              <a:ext uri="{FF2B5EF4-FFF2-40B4-BE49-F238E27FC236}">
                <a16:creationId xmlns:a16="http://schemas.microsoft.com/office/drawing/2014/main" id="{5013F689-2300-4B7F-A672-2786711BABA2}"/>
              </a:ext>
            </a:extLst>
          </p:cNvPr>
          <p:cNvPicPr>
            <a:picLocks noChangeAspect="1"/>
          </p:cNvPicPr>
          <p:nvPr/>
        </p:nvPicPr>
        <p:blipFill>
          <a:blip r:embed="rId2"/>
          <a:stretch>
            <a:fillRect/>
          </a:stretch>
        </p:blipFill>
        <p:spPr>
          <a:xfrm>
            <a:off x="872257" y="2836926"/>
            <a:ext cx="8390887" cy="1687298"/>
          </a:xfrm>
          <a:prstGeom prst="rect">
            <a:avLst/>
          </a:prstGeom>
        </p:spPr>
      </p:pic>
    </p:spTree>
    <p:extLst>
      <p:ext uri="{BB962C8B-B14F-4D97-AF65-F5344CB8AC3E}">
        <p14:creationId xmlns:p14="http://schemas.microsoft.com/office/powerpoint/2010/main" val="27837344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D981D62-D220-47F2-858F-31B1C60203A4}"/>
              </a:ext>
            </a:extLst>
          </p:cNvPr>
          <p:cNvSpPr>
            <a:spLocks noGrp="1"/>
          </p:cNvSpPr>
          <p:nvPr>
            <p:ph type="title"/>
          </p:nvPr>
        </p:nvSpPr>
        <p:spPr>
          <a:xfrm>
            <a:off x="1277813" y="580291"/>
            <a:ext cx="9213723" cy="646929"/>
          </a:xfrm>
        </p:spPr>
        <p:txBody>
          <a:bodyPr>
            <a:normAutofit/>
          </a:bodyPr>
          <a:lstStyle/>
          <a:p>
            <a:r>
              <a:rPr lang="es-PE" sz="2800" b="1" dirty="0">
                <a:effectLst/>
                <a:latin typeface="Arial" panose="020B0604020202020204" pitchFamily="34" charset="0"/>
                <a:ea typeface="Arial" panose="020B0604020202020204" pitchFamily="34" charset="0"/>
                <a:cs typeface="Times New Roman" panose="02020603050405020304" pitchFamily="18" charset="0"/>
              </a:rPr>
              <a:t>COSTOS – INVERSIÓN | RETORNO DE INVERSIÓN</a:t>
            </a:r>
            <a:endParaRPr lang="es-PE" sz="4000" dirty="0"/>
          </a:p>
        </p:txBody>
      </p:sp>
      <p:sp>
        <p:nvSpPr>
          <p:cNvPr id="5" name="Título 1">
            <a:extLst>
              <a:ext uri="{FF2B5EF4-FFF2-40B4-BE49-F238E27FC236}">
                <a16:creationId xmlns:a16="http://schemas.microsoft.com/office/drawing/2014/main" id="{3377EA37-5898-4894-A02C-9A4F1929B78F}"/>
              </a:ext>
            </a:extLst>
          </p:cNvPr>
          <p:cNvSpPr txBox="1">
            <a:spLocks/>
          </p:cNvSpPr>
          <p:nvPr/>
        </p:nvSpPr>
        <p:spPr>
          <a:xfrm>
            <a:off x="1277813" y="1686848"/>
            <a:ext cx="9213723" cy="64692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s-PE" sz="3000" b="1" kern="1200">
                <a:solidFill>
                  <a:srgbClr val="0070C0"/>
                </a:solidFill>
                <a:latin typeface="Arial" panose="020B0604020202020204" pitchFamily="34" charset="0"/>
                <a:ea typeface="+mj-ea"/>
                <a:cs typeface="Arial" panose="020B0604020202020204" pitchFamily="34" charset="0"/>
              </a:defRPr>
            </a:lvl1pPr>
          </a:lstStyle>
          <a:p>
            <a:pPr marL="228600" indent="-228600">
              <a:spcBef>
                <a:spcPts val="1000"/>
              </a:spcBef>
              <a:buFont typeface="Arial" panose="020B0604020202020204" pitchFamily="34" charset="0"/>
              <a:buChar char="•"/>
            </a:pPr>
            <a:r>
              <a:rPr lang="es-ES" sz="2400" b="0" dirty="0">
                <a:solidFill>
                  <a:schemeClr val="tx1"/>
                </a:solidFill>
                <a:ea typeface="+mn-ea"/>
              </a:rPr>
              <a:t>Tenemos un retorno de Inversión de</a:t>
            </a:r>
            <a:r>
              <a:rPr lang="es-ES" sz="2400" dirty="0">
                <a:solidFill>
                  <a:schemeClr val="tx1"/>
                </a:solidFill>
                <a:ea typeface="+mn-ea"/>
              </a:rPr>
              <a:t> S/. 16 335.00</a:t>
            </a:r>
          </a:p>
        </p:txBody>
      </p:sp>
      <p:pic>
        <p:nvPicPr>
          <p:cNvPr id="7" name="Imagen 6">
            <a:extLst>
              <a:ext uri="{FF2B5EF4-FFF2-40B4-BE49-F238E27FC236}">
                <a16:creationId xmlns:a16="http://schemas.microsoft.com/office/drawing/2014/main" id="{A3B34986-A542-4A1E-A43F-80D1B7B6CF43}"/>
              </a:ext>
            </a:extLst>
          </p:cNvPr>
          <p:cNvPicPr>
            <a:picLocks noChangeAspect="1"/>
          </p:cNvPicPr>
          <p:nvPr/>
        </p:nvPicPr>
        <p:blipFill rotWithShape="1">
          <a:blip r:embed="rId2"/>
          <a:srcRect l="7068" r="36444"/>
          <a:stretch/>
        </p:blipFill>
        <p:spPr>
          <a:xfrm>
            <a:off x="1277813" y="2445290"/>
            <a:ext cx="6162261" cy="1140581"/>
          </a:xfrm>
          <a:prstGeom prst="rect">
            <a:avLst/>
          </a:prstGeom>
        </p:spPr>
      </p:pic>
      <p:pic>
        <p:nvPicPr>
          <p:cNvPr id="8" name="Imagen 7">
            <a:extLst>
              <a:ext uri="{FF2B5EF4-FFF2-40B4-BE49-F238E27FC236}">
                <a16:creationId xmlns:a16="http://schemas.microsoft.com/office/drawing/2014/main" id="{A5D44E4B-9BBE-4094-87E8-9F1A6C385DE7}"/>
              </a:ext>
            </a:extLst>
          </p:cNvPr>
          <p:cNvPicPr>
            <a:picLocks noChangeAspect="1"/>
          </p:cNvPicPr>
          <p:nvPr/>
        </p:nvPicPr>
        <p:blipFill rotWithShape="1">
          <a:blip r:embed="rId3"/>
          <a:srcRect l="6772" r="13277"/>
          <a:stretch/>
        </p:blipFill>
        <p:spPr>
          <a:xfrm>
            <a:off x="1277813" y="3697384"/>
            <a:ext cx="6599583" cy="792552"/>
          </a:xfrm>
          <a:prstGeom prst="rect">
            <a:avLst/>
          </a:prstGeom>
        </p:spPr>
      </p:pic>
      <p:sp>
        <p:nvSpPr>
          <p:cNvPr id="10" name="CuadroTexto 9">
            <a:extLst>
              <a:ext uri="{FF2B5EF4-FFF2-40B4-BE49-F238E27FC236}">
                <a16:creationId xmlns:a16="http://schemas.microsoft.com/office/drawing/2014/main" id="{55ABDD0A-724D-4384-BA1D-E86A1FF32EB1}"/>
              </a:ext>
            </a:extLst>
          </p:cNvPr>
          <p:cNvSpPr txBox="1"/>
          <p:nvPr/>
        </p:nvSpPr>
        <p:spPr>
          <a:xfrm>
            <a:off x="1277812" y="4709487"/>
            <a:ext cx="9562465" cy="707886"/>
          </a:xfrm>
          <a:prstGeom prst="rect">
            <a:avLst/>
          </a:prstGeom>
          <a:noFill/>
        </p:spPr>
        <p:txBody>
          <a:bodyPr wrap="square">
            <a:spAutoFit/>
          </a:bodyPr>
          <a:lstStyle/>
          <a:p>
            <a:r>
              <a:rPr lang="es-ES" sz="2000" dirty="0">
                <a:solidFill>
                  <a:srgbClr val="000000"/>
                </a:solidFill>
                <a:effectLst/>
                <a:latin typeface="Arial" panose="020B0604020202020204" pitchFamily="34" charset="0"/>
                <a:ea typeface="Arial MT"/>
              </a:rPr>
              <a:t>El resultado se interpreta de la siguiente forma: “Por cada nuevo sol invertido en el proyecto la empresa ha de recuperar S/ 0.20”</a:t>
            </a:r>
            <a:endParaRPr lang="es-PE" sz="2000" dirty="0"/>
          </a:p>
        </p:txBody>
      </p:sp>
    </p:spTree>
    <p:extLst>
      <p:ext uri="{BB962C8B-B14F-4D97-AF65-F5344CB8AC3E}">
        <p14:creationId xmlns:p14="http://schemas.microsoft.com/office/powerpoint/2010/main" val="225011549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D981D62-D220-47F2-858F-31B1C60203A4}"/>
              </a:ext>
            </a:extLst>
          </p:cNvPr>
          <p:cNvSpPr>
            <a:spLocks noGrp="1"/>
          </p:cNvSpPr>
          <p:nvPr>
            <p:ph type="title"/>
          </p:nvPr>
        </p:nvSpPr>
        <p:spPr>
          <a:xfrm>
            <a:off x="1277813" y="580291"/>
            <a:ext cx="9213723" cy="646929"/>
          </a:xfrm>
        </p:spPr>
        <p:txBody>
          <a:bodyPr>
            <a:normAutofit/>
          </a:bodyPr>
          <a:lstStyle/>
          <a:p>
            <a:r>
              <a:rPr lang="es-PE" sz="2800" b="1" dirty="0">
                <a:effectLst/>
                <a:latin typeface="Arial" panose="020B0604020202020204" pitchFamily="34" charset="0"/>
                <a:ea typeface="Arial" panose="020B0604020202020204" pitchFamily="34" charset="0"/>
                <a:cs typeface="Times New Roman" panose="02020603050405020304" pitchFamily="18" charset="0"/>
              </a:rPr>
              <a:t>CRONOGRAMA DE ACTIVIDADES</a:t>
            </a:r>
            <a:endParaRPr lang="es-PE" sz="4000" dirty="0"/>
          </a:p>
        </p:txBody>
      </p:sp>
      <p:pic>
        <p:nvPicPr>
          <p:cNvPr id="4" name="Imagen 3">
            <a:extLst>
              <a:ext uri="{FF2B5EF4-FFF2-40B4-BE49-F238E27FC236}">
                <a16:creationId xmlns:a16="http://schemas.microsoft.com/office/drawing/2014/main" id="{9A1839F7-2AD4-41A4-95A1-C0C61C0E3EEE}"/>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277813" y="1537845"/>
            <a:ext cx="9213723" cy="4147338"/>
          </a:xfrm>
          <a:prstGeom prst="rect">
            <a:avLst/>
          </a:prstGeom>
          <a:noFill/>
        </p:spPr>
      </p:pic>
    </p:spTree>
    <p:extLst>
      <p:ext uri="{BB962C8B-B14F-4D97-AF65-F5344CB8AC3E}">
        <p14:creationId xmlns:p14="http://schemas.microsoft.com/office/powerpoint/2010/main" val="63552779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D981D62-D220-47F2-858F-31B1C60203A4}"/>
              </a:ext>
            </a:extLst>
          </p:cNvPr>
          <p:cNvSpPr>
            <a:spLocks noGrp="1"/>
          </p:cNvSpPr>
          <p:nvPr>
            <p:ph type="title"/>
          </p:nvPr>
        </p:nvSpPr>
        <p:spPr>
          <a:xfrm>
            <a:off x="1277813" y="580291"/>
            <a:ext cx="9213723" cy="646929"/>
          </a:xfrm>
        </p:spPr>
        <p:txBody>
          <a:bodyPr>
            <a:normAutofit/>
          </a:bodyPr>
          <a:lstStyle/>
          <a:p>
            <a:r>
              <a:rPr lang="es-PE" sz="2800" b="1" dirty="0">
                <a:effectLst/>
                <a:latin typeface="Arial" panose="020B0604020202020204" pitchFamily="34" charset="0"/>
                <a:ea typeface="Arial" panose="020B0604020202020204" pitchFamily="34" charset="0"/>
                <a:cs typeface="Times New Roman" panose="02020603050405020304" pitchFamily="18" charset="0"/>
              </a:rPr>
              <a:t>CONCLUSIONES: </a:t>
            </a:r>
            <a:endParaRPr lang="es-PE" sz="4000" dirty="0"/>
          </a:p>
        </p:txBody>
      </p:sp>
      <p:sp>
        <p:nvSpPr>
          <p:cNvPr id="3" name="Marcador de contenido 2">
            <a:extLst>
              <a:ext uri="{FF2B5EF4-FFF2-40B4-BE49-F238E27FC236}">
                <a16:creationId xmlns:a16="http://schemas.microsoft.com/office/drawing/2014/main" id="{92AED1A9-48D1-4A21-B466-32D357BECF5F}"/>
              </a:ext>
            </a:extLst>
          </p:cNvPr>
          <p:cNvSpPr>
            <a:spLocks noGrp="1"/>
          </p:cNvSpPr>
          <p:nvPr>
            <p:ph idx="1"/>
          </p:nvPr>
        </p:nvSpPr>
        <p:spPr>
          <a:xfrm>
            <a:off x="1277812" y="1825625"/>
            <a:ext cx="9213723" cy="3806549"/>
          </a:xfrm>
        </p:spPr>
        <p:txBody>
          <a:bodyPr>
            <a:normAutofit/>
          </a:bodyPr>
          <a:lstStyle/>
          <a:p>
            <a:pPr marL="342900" marR="215265" lvl="0" indent="-342900" algn="just">
              <a:lnSpc>
                <a:spcPct val="100000"/>
              </a:lnSpc>
              <a:spcBef>
                <a:spcPts val="685"/>
              </a:spcBef>
              <a:spcAft>
                <a:spcPts val="0"/>
              </a:spcAft>
              <a:buFont typeface="Symbol" panose="05050102010706020507" pitchFamily="18" charset="2"/>
              <a:buChar char=""/>
            </a:pPr>
            <a:r>
              <a:rPr lang="es-ES" sz="2000" dirty="0">
                <a:solidFill>
                  <a:srgbClr val="000000"/>
                </a:solidFill>
                <a:effectLst/>
                <a:latin typeface="Arial" panose="020B0604020202020204" pitchFamily="34" charset="0"/>
                <a:ea typeface="Arial MT"/>
                <a:cs typeface="Arial" panose="020B0604020202020204" pitchFamily="34" charset="0"/>
              </a:rPr>
              <a:t>La implementación de las aplicaciones móviles influye significativamente en el proceso de reciclaje en las familias, además, disminuirá los niveles de contaminación en la ciudad.</a:t>
            </a:r>
            <a:endParaRPr lang="es-PE" sz="2000" dirty="0">
              <a:effectLst/>
              <a:latin typeface="Arial" panose="020B0604020202020204" pitchFamily="34" charset="0"/>
              <a:ea typeface="Arial MT"/>
              <a:cs typeface="Arial" panose="020B0604020202020204" pitchFamily="34" charset="0"/>
            </a:endParaRPr>
          </a:p>
          <a:p>
            <a:pPr marL="342900" marR="215265" lvl="0" indent="-342900" algn="just">
              <a:lnSpc>
                <a:spcPct val="100000"/>
              </a:lnSpc>
              <a:spcBef>
                <a:spcPts val="685"/>
              </a:spcBef>
              <a:spcAft>
                <a:spcPts val="0"/>
              </a:spcAft>
              <a:buFont typeface="Symbol" panose="05050102010706020507" pitchFamily="18" charset="2"/>
              <a:buChar char=""/>
            </a:pPr>
            <a:r>
              <a:rPr lang="es-ES" sz="2000" dirty="0">
                <a:solidFill>
                  <a:srgbClr val="000000"/>
                </a:solidFill>
                <a:effectLst/>
                <a:latin typeface="Arial" panose="020B0604020202020204" pitchFamily="34" charset="0"/>
                <a:ea typeface="Arial MT"/>
                <a:cs typeface="Arial" panose="020B0604020202020204" pitchFamily="34" charset="0"/>
              </a:rPr>
              <a:t>La implementación promueve e influencia la economía, al generar empleos dignos, además, de recompensar a cada usuario al comprarle los residuos que generó durante la semana estimulando y mejorando el reciclaje en la ciudad de Piura, Perú.</a:t>
            </a:r>
            <a:endParaRPr lang="es-PE" sz="2000" dirty="0">
              <a:effectLst/>
              <a:latin typeface="Arial" panose="020B0604020202020204" pitchFamily="34" charset="0"/>
              <a:ea typeface="Arial MT"/>
              <a:cs typeface="Arial" panose="020B0604020202020204" pitchFamily="34" charset="0"/>
            </a:endParaRPr>
          </a:p>
          <a:p>
            <a:pPr marL="342900" marR="215265" lvl="0" indent="-342900" algn="just">
              <a:lnSpc>
                <a:spcPct val="100000"/>
              </a:lnSpc>
              <a:spcBef>
                <a:spcPts val="685"/>
              </a:spcBef>
              <a:spcAft>
                <a:spcPts val="0"/>
              </a:spcAft>
              <a:buFont typeface="Symbol" panose="05050102010706020507" pitchFamily="18" charset="2"/>
              <a:buChar char=""/>
            </a:pPr>
            <a:r>
              <a:rPr lang="es-ES" sz="2000" dirty="0">
                <a:solidFill>
                  <a:srgbClr val="000000"/>
                </a:solidFill>
                <a:effectLst/>
                <a:latin typeface="Arial" panose="020B0604020202020204" pitchFamily="34" charset="0"/>
                <a:ea typeface="Arial MT"/>
                <a:cs typeface="Arial" panose="020B0604020202020204" pitchFamily="34" charset="0"/>
              </a:rPr>
              <a:t>Se llegó a la conclusión de que el teléfono móvil, se convierte en una gran herramienta a la hora de adquirir buenos hábitos.</a:t>
            </a:r>
            <a:endParaRPr lang="es-PE" sz="2000" dirty="0">
              <a:effectLst/>
              <a:latin typeface="Arial" panose="020B0604020202020204" pitchFamily="34" charset="0"/>
              <a:ea typeface="Arial MT"/>
              <a:cs typeface="Arial" panose="020B0604020202020204" pitchFamily="34" charset="0"/>
            </a:endParaRPr>
          </a:p>
          <a:p>
            <a:pPr>
              <a:lnSpc>
                <a:spcPct val="100000"/>
              </a:lnSpc>
            </a:pPr>
            <a:endParaRPr lang="es-PE"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0996042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FF2147F-182A-4197-BD72-B5D4A7B0C025}"/>
              </a:ext>
            </a:extLst>
          </p:cNvPr>
          <p:cNvSpPr>
            <a:spLocks noGrp="1"/>
          </p:cNvSpPr>
          <p:nvPr>
            <p:ph type="title"/>
          </p:nvPr>
        </p:nvSpPr>
        <p:spPr/>
        <p:txBody>
          <a:bodyPr>
            <a:normAutofit/>
          </a:bodyPr>
          <a:lstStyle/>
          <a:p>
            <a:r>
              <a:rPr lang="es-PE" dirty="0"/>
              <a:t>GRACIAS POR SU:</a:t>
            </a:r>
          </a:p>
        </p:txBody>
      </p:sp>
      <p:sp>
        <p:nvSpPr>
          <p:cNvPr id="5" name="CuadroTexto 4">
            <a:extLst>
              <a:ext uri="{FF2B5EF4-FFF2-40B4-BE49-F238E27FC236}">
                <a16:creationId xmlns:a16="http://schemas.microsoft.com/office/drawing/2014/main" id="{EF6C2622-FBC9-4F66-8278-A006796EEA7F}"/>
              </a:ext>
            </a:extLst>
          </p:cNvPr>
          <p:cNvSpPr txBox="1"/>
          <p:nvPr/>
        </p:nvSpPr>
        <p:spPr>
          <a:xfrm>
            <a:off x="1335897" y="1567666"/>
            <a:ext cx="718466" cy="861774"/>
          </a:xfrm>
          <a:prstGeom prst="rect">
            <a:avLst/>
          </a:prstGeom>
          <a:noFill/>
        </p:spPr>
        <p:txBody>
          <a:bodyPr wrap="none" rtlCol="0">
            <a:spAutoFit/>
          </a:bodyPr>
          <a:lstStyle/>
          <a:p>
            <a:r>
              <a:rPr lang="es-ES" sz="5000" b="1" dirty="0">
                <a:solidFill>
                  <a:srgbClr val="00B0F0"/>
                </a:solidFill>
                <a:latin typeface="Arial" panose="020B0604020202020204" pitchFamily="34" charset="0"/>
                <a:cs typeface="Arial" panose="020B0604020202020204" pitchFamily="34" charset="0"/>
              </a:rPr>
              <a:t>1.</a:t>
            </a:r>
            <a:endParaRPr lang="es-PE" sz="5000" b="1" dirty="0">
              <a:solidFill>
                <a:srgbClr val="00B0F0"/>
              </a:solidFill>
              <a:latin typeface="Arial" panose="020B0604020202020204" pitchFamily="34" charset="0"/>
              <a:cs typeface="Arial" panose="020B0604020202020204" pitchFamily="34" charset="0"/>
            </a:endParaRPr>
          </a:p>
        </p:txBody>
      </p:sp>
      <p:sp>
        <p:nvSpPr>
          <p:cNvPr id="9" name="CuadroTexto 8">
            <a:extLst>
              <a:ext uri="{FF2B5EF4-FFF2-40B4-BE49-F238E27FC236}">
                <a16:creationId xmlns:a16="http://schemas.microsoft.com/office/drawing/2014/main" id="{2ACA99B2-0C9F-457E-B042-4E2FCFDFB7BE}"/>
              </a:ext>
            </a:extLst>
          </p:cNvPr>
          <p:cNvSpPr txBox="1"/>
          <p:nvPr/>
        </p:nvSpPr>
        <p:spPr>
          <a:xfrm>
            <a:off x="1335897" y="2323711"/>
            <a:ext cx="718466" cy="861774"/>
          </a:xfrm>
          <a:prstGeom prst="rect">
            <a:avLst/>
          </a:prstGeom>
          <a:noFill/>
        </p:spPr>
        <p:txBody>
          <a:bodyPr wrap="none" rtlCol="0">
            <a:spAutoFit/>
          </a:bodyPr>
          <a:lstStyle/>
          <a:p>
            <a:r>
              <a:rPr lang="es-ES" sz="5000" b="1" dirty="0">
                <a:solidFill>
                  <a:srgbClr val="00B0F0"/>
                </a:solidFill>
                <a:latin typeface="Arial" panose="020B0604020202020204" pitchFamily="34" charset="0"/>
                <a:cs typeface="Arial" panose="020B0604020202020204" pitchFamily="34" charset="0"/>
              </a:rPr>
              <a:t>2.</a:t>
            </a:r>
            <a:endParaRPr lang="es-PE" sz="5000" b="1" dirty="0">
              <a:solidFill>
                <a:srgbClr val="00B0F0"/>
              </a:solidFill>
              <a:latin typeface="Arial" panose="020B0604020202020204" pitchFamily="34" charset="0"/>
              <a:cs typeface="Arial" panose="020B0604020202020204" pitchFamily="34" charset="0"/>
            </a:endParaRPr>
          </a:p>
        </p:txBody>
      </p:sp>
      <p:sp>
        <p:nvSpPr>
          <p:cNvPr id="13" name="CuadroTexto 12">
            <a:extLst>
              <a:ext uri="{FF2B5EF4-FFF2-40B4-BE49-F238E27FC236}">
                <a16:creationId xmlns:a16="http://schemas.microsoft.com/office/drawing/2014/main" id="{8CAE9836-2311-45D1-A602-A716D5C8A6B4}"/>
              </a:ext>
            </a:extLst>
          </p:cNvPr>
          <p:cNvSpPr txBox="1"/>
          <p:nvPr/>
        </p:nvSpPr>
        <p:spPr>
          <a:xfrm>
            <a:off x="1335897" y="3151194"/>
            <a:ext cx="718466" cy="861774"/>
          </a:xfrm>
          <a:prstGeom prst="rect">
            <a:avLst/>
          </a:prstGeom>
          <a:noFill/>
        </p:spPr>
        <p:txBody>
          <a:bodyPr wrap="none" rtlCol="0">
            <a:spAutoFit/>
          </a:bodyPr>
          <a:lstStyle/>
          <a:p>
            <a:r>
              <a:rPr lang="es-ES" sz="5000" b="1" dirty="0">
                <a:solidFill>
                  <a:srgbClr val="00B0F0"/>
                </a:solidFill>
                <a:latin typeface="Arial" panose="020B0604020202020204" pitchFamily="34" charset="0"/>
                <a:cs typeface="Arial" panose="020B0604020202020204" pitchFamily="34" charset="0"/>
              </a:rPr>
              <a:t>3.</a:t>
            </a:r>
            <a:endParaRPr lang="es-PE" sz="5000" b="1" dirty="0">
              <a:solidFill>
                <a:srgbClr val="00B0F0"/>
              </a:solidFill>
              <a:latin typeface="Arial" panose="020B0604020202020204" pitchFamily="34" charset="0"/>
              <a:cs typeface="Arial" panose="020B0604020202020204" pitchFamily="34" charset="0"/>
            </a:endParaRPr>
          </a:p>
        </p:txBody>
      </p:sp>
      <p:sp>
        <p:nvSpPr>
          <p:cNvPr id="17" name="CuadroTexto 16">
            <a:extLst>
              <a:ext uri="{FF2B5EF4-FFF2-40B4-BE49-F238E27FC236}">
                <a16:creationId xmlns:a16="http://schemas.microsoft.com/office/drawing/2014/main" id="{A5E4E395-8C60-492E-BC2C-3199A612285F}"/>
              </a:ext>
            </a:extLst>
          </p:cNvPr>
          <p:cNvSpPr txBox="1"/>
          <p:nvPr/>
        </p:nvSpPr>
        <p:spPr>
          <a:xfrm>
            <a:off x="1335897" y="3978677"/>
            <a:ext cx="718466" cy="861774"/>
          </a:xfrm>
          <a:prstGeom prst="rect">
            <a:avLst/>
          </a:prstGeom>
          <a:noFill/>
        </p:spPr>
        <p:txBody>
          <a:bodyPr wrap="none" rtlCol="0">
            <a:spAutoFit/>
          </a:bodyPr>
          <a:lstStyle/>
          <a:p>
            <a:r>
              <a:rPr lang="es-ES" sz="5000" b="1" dirty="0">
                <a:solidFill>
                  <a:srgbClr val="00B0F0"/>
                </a:solidFill>
                <a:latin typeface="Arial" panose="020B0604020202020204" pitchFamily="34" charset="0"/>
                <a:cs typeface="Arial" panose="020B0604020202020204" pitchFamily="34" charset="0"/>
              </a:rPr>
              <a:t>4.</a:t>
            </a:r>
            <a:endParaRPr lang="es-PE" sz="5000" b="1" dirty="0">
              <a:solidFill>
                <a:srgbClr val="00B0F0"/>
              </a:solidFill>
              <a:latin typeface="Arial" panose="020B0604020202020204" pitchFamily="34" charset="0"/>
              <a:cs typeface="Arial" panose="020B0604020202020204" pitchFamily="34" charset="0"/>
            </a:endParaRPr>
          </a:p>
        </p:txBody>
      </p:sp>
      <p:sp>
        <p:nvSpPr>
          <p:cNvPr id="21" name="CuadroTexto 20">
            <a:extLst>
              <a:ext uri="{FF2B5EF4-FFF2-40B4-BE49-F238E27FC236}">
                <a16:creationId xmlns:a16="http://schemas.microsoft.com/office/drawing/2014/main" id="{E0AEB512-28F9-40D3-929B-DC57E687E328}"/>
              </a:ext>
            </a:extLst>
          </p:cNvPr>
          <p:cNvSpPr txBox="1"/>
          <p:nvPr/>
        </p:nvSpPr>
        <p:spPr>
          <a:xfrm>
            <a:off x="1335897" y="4797873"/>
            <a:ext cx="718466" cy="861774"/>
          </a:xfrm>
          <a:prstGeom prst="rect">
            <a:avLst/>
          </a:prstGeom>
          <a:noFill/>
        </p:spPr>
        <p:txBody>
          <a:bodyPr wrap="none" rtlCol="0">
            <a:spAutoFit/>
          </a:bodyPr>
          <a:lstStyle/>
          <a:p>
            <a:r>
              <a:rPr lang="es-ES" sz="5000" b="1" dirty="0">
                <a:solidFill>
                  <a:srgbClr val="00B0F0"/>
                </a:solidFill>
                <a:latin typeface="Arial" panose="020B0604020202020204" pitchFamily="34" charset="0"/>
                <a:cs typeface="Arial" panose="020B0604020202020204" pitchFamily="34" charset="0"/>
              </a:rPr>
              <a:t>5.</a:t>
            </a:r>
            <a:endParaRPr lang="es-PE" sz="5000" b="1" dirty="0">
              <a:solidFill>
                <a:srgbClr val="00B0F0"/>
              </a:solidFill>
              <a:latin typeface="Arial" panose="020B0604020202020204" pitchFamily="34" charset="0"/>
              <a:cs typeface="Arial" panose="020B0604020202020204" pitchFamily="34" charset="0"/>
            </a:endParaRPr>
          </a:p>
        </p:txBody>
      </p:sp>
      <p:sp>
        <p:nvSpPr>
          <p:cNvPr id="25" name="Rectángulo 24">
            <a:extLst>
              <a:ext uri="{FF2B5EF4-FFF2-40B4-BE49-F238E27FC236}">
                <a16:creationId xmlns:a16="http://schemas.microsoft.com/office/drawing/2014/main" id="{7CC4A247-A852-4A60-9E4E-D6A73FD17BEB}"/>
              </a:ext>
            </a:extLst>
          </p:cNvPr>
          <p:cNvSpPr/>
          <p:nvPr/>
        </p:nvSpPr>
        <p:spPr>
          <a:xfrm>
            <a:off x="2154269" y="1800491"/>
            <a:ext cx="1935950" cy="523220"/>
          </a:xfrm>
          <a:prstGeom prst="rect">
            <a:avLst/>
          </a:prstGeom>
        </p:spPr>
        <p:txBody>
          <a:bodyPr wrap="square">
            <a:spAutoFit/>
          </a:bodyPr>
          <a:lstStyle/>
          <a:p>
            <a:pPr algn="just"/>
            <a:r>
              <a:rPr lang="es-PE" sz="2800" dirty="0">
                <a:latin typeface="Arial" pitchFamily="34" charset="0"/>
                <a:cs typeface="Arial" pitchFamily="34" charset="0"/>
              </a:rPr>
              <a:t>Atención.</a:t>
            </a:r>
          </a:p>
        </p:txBody>
      </p:sp>
      <p:sp>
        <p:nvSpPr>
          <p:cNvPr id="27" name="Rectángulo 26">
            <a:extLst>
              <a:ext uri="{FF2B5EF4-FFF2-40B4-BE49-F238E27FC236}">
                <a16:creationId xmlns:a16="http://schemas.microsoft.com/office/drawing/2014/main" id="{566F579D-78D0-470A-8184-B3F213BE696E}"/>
              </a:ext>
            </a:extLst>
          </p:cNvPr>
          <p:cNvSpPr/>
          <p:nvPr/>
        </p:nvSpPr>
        <p:spPr>
          <a:xfrm>
            <a:off x="2124619" y="4188573"/>
            <a:ext cx="2542018" cy="523220"/>
          </a:xfrm>
          <a:prstGeom prst="rect">
            <a:avLst/>
          </a:prstGeom>
        </p:spPr>
        <p:txBody>
          <a:bodyPr wrap="square">
            <a:spAutoFit/>
          </a:bodyPr>
          <a:lstStyle/>
          <a:p>
            <a:pPr algn="just"/>
            <a:r>
              <a:rPr lang="es-PE" sz="2800" dirty="0">
                <a:latin typeface="Arial" pitchFamily="34" charset="0"/>
                <a:cs typeface="Arial" pitchFamily="34" charset="0"/>
              </a:rPr>
              <a:t>Comprensión.</a:t>
            </a:r>
          </a:p>
        </p:txBody>
      </p:sp>
      <p:sp>
        <p:nvSpPr>
          <p:cNvPr id="29" name="Rectángulo 28">
            <a:extLst>
              <a:ext uri="{FF2B5EF4-FFF2-40B4-BE49-F238E27FC236}">
                <a16:creationId xmlns:a16="http://schemas.microsoft.com/office/drawing/2014/main" id="{61FD1917-3683-43DB-8E5A-E76137C872F9}"/>
              </a:ext>
            </a:extLst>
          </p:cNvPr>
          <p:cNvSpPr/>
          <p:nvPr/>
        </p:nvSpPr>
        <p:spPr>
          <a:xfrm>
            <a:off x="2124619" y="5049643"/>
            <a:ext cx="2542018" cy="523220"/>
          </a:xfrm>
          <a:prstGeom prst="rect">
            <a:avLst/>
          </a:prstGeom>
        </p:spPr>
        <p:txBody>
          <a:bodyPr wrap="square">
            <a:spAutoFit/>
          </a:bodyPr>
          <a:lstStyle/>
          <a:p>
            <a:pPr algn="just"/>
            <a:r>
              <a:rPr lang="es-PE" sz="2800" dirty="0">
                <a:latin typeface="Arial" pitchFamily="34" charset="0"/>
                <a:cs typeface="Arial" pitchFamily="34" charset="0"/>
              </a:rPr>
              <a:t>Compromiso.</a:t>
            </a:r>
          </a:p>
        </p:txBody>
      </p:sp>
      <p:sp>
        <p:nvSpPr>
          <p:cNvPr id="31" name="Rectángulo 30">
            <a:extLst>
              <a:ext uri="{FF2B5EF4-FFF2-40B4-BE49-F238E27FC236}">
                <a16:creationId xmlns:a16="http://schemas.microsoft.com/office/drawing/2014/main" id="{6F0CC633-8725-48D8-A6AE-6C2443F9449D}"/>
              </a:ext>
            </a:extLst>
          </p:cNvPr>
          <p:cNvSpPr/>
          <p:nvPr/>
        </p:nvSpPr>
        <p:spPr>
          <a:xfrm>
            <a:off x="2154269" y="2619020"/>
            <a:ext cx="3198977" cy="523220"/>
          </a:xfrm>
          <a:prstGeom prst="rect">
            <a:avLst/>
          </a:prstGeom>
        </p:spPr>
        <p:txBody>
          <a:bodyPr wrap="square">
            <a:spAutoFit/>
          </a:bodyPr>
          <a:lstStyle/>
          <a:p>
            <a:pPr algn="just"/>
            <a:r>
              <a:rPr lang="es-PE" sz="2800" dirty="0">
                <a:latin typeface="Arial" pitchFamily="34" charset="0"/>
                <a:cs typeface="Arial" pitchFamily="34" charset="0"/>
              </a:rPr>
              <a:t>Participación.</a:t>
            </a:r>
            <a:endParaRPr lang="es-PE" sz="2400" dirty="0">
              <a:latin typeface="Arial" pitchFamily="34" charset="0"/>
              <a:cs typeface="Arial" pitchFamily="34" charset="0"/>
            </a:endParaRPr>
          </a:p>
        </p:txBody>
      </p:sp>
      <p:sp>
        <p:nvSpPr>
          <p:cNvPr id="33" name="Rectángulo 32">
            <a:extLst>
              <a:ext uri="{FF2B5EF4-FFF2-40B4-BE49-F238E27FC236}">
                <a16:creationId xmlns:a16="http://schemas.microsoft.com/office/drawing/2014/main" id="{7AD2B041-6E0B-4836-ABC4-F6DA0C23CF32}"/>
              </a:ext>
            </a:extLst>
          </p:cNvPr>
          <p:cNvSpPr/>
          <p:nvPr/>
        </p:nvSpPr>
        <p:spPr>
          <a:xfrm>
            <a:off x="2124620" y="3369326"/>
            <a:ext cx="4777625" cy="523220"/>
          </a:xfrm>
          <a:prstGeom prst="rect">
            <a:avLst/>
          </a:prstGeom>
        </p:spPr>
        <p:txBody>
          <a:bodyPr wrap="square">
            <a:spAutoFit/>
          </a:bodyPr>
          <a:lstStyle/>
          <a:p>
            <a:pPr algn="just"/>
            <a:r>
              <a:rPr lang="es-PE" sz="2800" dirty="0">
                <a:latin typeface="Arial" pitchFamily="34" charset="0"/>
                <a:cs typeface="Arial" pitchFamily="34" charset="0"/>
              </a:rPr>
              <a:t>Interés de mejorar cada día.</a:t>
            </a:r>
          </a:p>
        </p:txBody>
      </p:sp>
    </p:spTree>
    <p:extLst>
      <p:ext uri="{BB962C8B-B14F-4D97-AF65-F5344CB8AC3E}">
        <p14:creationId xmlns:p14="http://schemas.microsoft.com/office/powerpoint/2010/main" val="15844080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7844994"/>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ED419B2A-D5C7-4A72-96C1-227873CFB0D0}"/>
              </a:ext>
            </a:extLst>
          </p:cNvPr>
          <p:cNvSpPr>
            <a:spLocks noGrp="1"/>
          </p:cNvSpPr>
          <p:nvPr>
            <p:ph type="title"/>
          </p:nvPr>
        </p:nvSpPr>
        <p:spPr/>
        <p:txBody>
          <a:bodyPr>
            <a:normAutofit fontScale="90000"/>
          </a:bodyPr>
          <a:lstStyle/>
          <a:p>
            <a:r>
              <a:rPr lang="es-PE" dirty="0"/>
              <a:t>INTRODUCCIÓN </a:t>
            </a:r>
          </a:p>
        </p:txBody>
      </p:sp>
      <p:sp>
        <p:nvSpPr>
          <p:cNvPr id="7" name="Marcador de contenido 6">
            <a:extLst>
              <a:ext uri="{FF2B5EF4-FFF2-40B4-BE49-F238E27FC236}">
                <a16:creationId xmlns:a16="http://schemas.microsoft.com/office/drawing/2014/main" id="{4ABDB239-AC9F-44C9-A3FE-E2F05297210A}"/>
              </a:ext>
            </a:extLst>
          </p:cNvPr>
          <p:cNvSpPr>
            <a:spLocks noGrp="1"/>
          </p:cNvSpPr>
          <p:nvPr>
            <p:ph idx="1"/>
          </p:nvPr>
        </p:nvSpPr>
        <p:spPr>
          <a:xfrm>
            <a:off x="838200" y="1825624"/>
            <a:ext cx="6291470" cy="4045089"/>
          </a:xfrm>
        </p:spPr>
        <p:txBody>
          <a:bodyPr>
            <a:normAutofit/>
          </a:bodyPr>
          <a:lstStyle/>
          <a:p>
            <a:pPr marL="0" indent="0" algn="just">
              <a:lnSpc>
                <a:spcPct val="100000"/>
              </a:lnSpc>
              <a:buNone/>
            </a:pPr>
            <a:r>
              <a:rPr lang="es-ES" sz="2000" dirty="0">
                <a:latin typeface="Arial" panose="020B0604020202020204" pitchFamily="34" charset="0"/>
                <a:cs typeface="Arial" panose="020B0604020202020204" pitchFamily="34" charset="0"/>
              </a:rPr>
              <a:t>MR JED una empresa dedicada a la instalación de cámaras, soporte técnico, desarrollo de software, etc. se puso en la tarea de desarrollar una aplicación móvil bajo el nombre de </a:t>
            </a:r>
            <a:r>
              <a:rPr lang="es-ES" sz="2000" b="1" dirty="0" err="1">
                <a:latin typeface="Arial" panose="020B0604020202020204" pitchFamily="34" charset="0"/>
                <a:cs typeface="Arial" panose="020B0604020202020204" pitchFamily="34" charset="0"/>
              </a:rPr>
              <a:t>EcoMoney</a:t>
            </a:r>
            <a:r>
              <a:rPr lang="es-ES" sz="2000" dirty="0">
                <a:latin typeface="Arial" panose="020B0604020202020204" pitchFamily="34" charset="0"/>
                <a:cs typeface="Arial" panose="020B0604020202020204" pitchFamily="34" charset="0"/>
              </a:rPr>
              <a:t> para mejorar la gestión de los residuos reciclables de la ciudad de Piura. </a:t>
            </a:r>
          </a:p>
          <a:p>
            <a:pPr marL="0" indent="0" algn="just">
              <a:lnSpc>
                <a:spcPct val="100000"/>
              </a:lnSpc>
              <a:buNone/>
            </a:pPr>
            <a:r>
              <a:rPr lang="es-ES" sz="2000" dirty="0">
                <a:latin typeface="Arial" panose="020B0604020202020204" pitchFamily="34" charset="0"/>
                <a:cs typeface="Arial" panose="020B0604020202020204" pitchFamily="34" charset="0"/>
              </a:rPr>
              <a:t>Esta aplicación se divide en tres partes:</a:t>
            </a:r>
          </a:p>
          <a:p>
            <a:pPr algn="just">
              <a:lnSpc>
                <a:spcPct val="100000"/>
              </a:lnSpc>
            </a:pPr>
            <a:r>
              <a:rPr lang="es-ES" sz="2000" b="1" dirty="0">
                <a:latin typeface="Arial" panose="020B0604020202020204" pitchFamily="34" charset="0"/>
                <a:cs typeface="Arial" panose="020B0604020202020204" pitchFamily="34" charset="0"/>
              </a:rPr>
              <a:t>App Administrador</a:t>
            </a:r>
          </a:p>
          <a:p>
            <a:pPr algn="just">
              <a:lnSpc>
                <a:spcPct val="100000"/>
              </a:lnSpc>
            </a:pPr>
            <a:r>
              <a:rPr lang="es-ES" sz="2000" b="1" dirty="0">
                <a:latin typeface="Arial" panose="020B0604020202020204" pitchFamily="34" charset="0"/>
                <a:cs typeface="Arial" panose="020B0604020202020204" pitchFamily="34" charset="0"/>
              </a:rPr>
              <a:t>App Recolector </a:t>
            </a:r>
          </a:p>
          <a:p>
            <a:pPr algn="just">
              <a:lnSpc>
                <a:spcPct val="100000"/>
              </a:lnSpc>
            </a:pPr>
            <a:r>
              <a:rPr lang="es-ES" sz="2000" b="1" dirty="0">
                <a:latin typeface="Arial" panose="020B0604020202020204" pitchFamily="34" charset="0"/>
                <a:cs typeface="Arial" panose="020B0604020202020204" pitchFamily="34" charset="0"/>
              </a:rPr>
              <a:t>App Cliente </a:t>
            </a:r>
            <a:endParaRPr lang="es-PE" sz="2000" b="1" dirty="0">
              <a:latin typeface="Arial" panose="020B0604020202020204" pitchFamily="34" charset="0"/>
              <a:cs typeface="Arial" panose="020B0604020202020204" pitchFamily="34" charset="0"/>
            </a:endParaRPr>
          </a:p>
        </p:txBody>
      </p:sp>
      <p:pic>
        <p:nvPicPr>
          <p:cNvPr id="9" name="Imagen 8">
            <a:extLst>
              <a:ext uri="{FF2B5EF4-FFF2-40B4-BE49-F238E27FC236}">
                <a16:creationId xmlns:a16="http://schemas.microsoft.com/office/drawing/2014/main" id="{27B322B3-73BE-4159-9448-C6CCD89F5F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23157" y="1825624"/>
            <a:ext cx="3713785" cy="3713785"/>
          </a:xfrm>
          <a:prstGeom prst="rect">
            <a:avLst/>
          </a:prstGeom>
        </p:spPr>
      </p:pic>
    </p:spTree>
    <p:extLst>
      <p:ext uri="{BB962C8B-B14F-4D97-AF65-F5344CB8AC3E}">
        <p14:creationId xmlns:p14="http://schemas.microsoft.com/office/powerpoint/2010/main" val="133266076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F9809B5-4973-4828-A08A-B84CBF9746D7}"/>
              </a:ext>
            </a:extLst>
          </p:cNvPr>
          <p:cNvSpPr>
            <a:spLocks noGrp="1"/>
          </p:cNvSpPr>
          <p:nvPr>
            <p:ph type="title"/>
          </p:nvPr>
        </p:nvSpPr>
        <p:spPr/>
        <p:txBody>
          <a:bodyPr>
            <a:normAutofit/>
          </a:bodyPr>
          <a:lstStyle/>
          <a:p>
            <a:r>
              <a:rPr lang="es-PE" sz="3000" b="1" dirty="0">
                <a:solidFill>
                  <a:srgbClr val="0070C0"/>
                </a:solidFill>
                <a:latin typeface="Arial" panose="020B0604020202020204" pitchFamily="34" charset="0"/>
                <a:cs typeface="Arial" panose="020B0604020202020204" pitchFamily="34" charset="0"/>
              </a:rPr>
              <a:t>OBJETIVO GENERAL</a:t>
            </a:r>
            <a:endParaRPr lang="es-PE" dirty="0"/>
          </a:p>
        </p:txBody>
      </p:sp>
      <p:sp>
        <p:nvSpPr>
          <p:cNvPr id="3" name="Subtítulo 2">
            <a:extLst>
              <a:ext uri="{FF2B5EF4-FFF2-40B4-BE49-F238E27FC236}">
                <a16:creationId xmlns:a16="http://schemas.microsoft.com/office/drawing/2014/main" id="{D5DEDFAB-CBE9-4F84-8144-C76C07BD213B}"/>
              </a:ext>
            </a:extLst>
          </p:cNvPr>
          <p:cNvSpPr>
            <a:spLocks noGrp="1"/>
          </p:cNvSpPr>
          <p:nvPr>
            <p:ph type="subTitle" idx="1"/>
          </p:nvPr>
        </p:nvSpPr>
        <p:spPr>
          <a:xfrm>
            <a:off x="5678914" y="2365984"/>
            <a:ext cx="4830060" cy="2842120"/>
          </a:xfrm>
        </p:spPr>
        <p:txBody>
          <a:bodyPr>
            <a:noAutofit/>
          </a:bodyPr>
          <a:lstStyle/>
          <a:p>
            <a:pPr algn="just">
              <a:lnSpc>
                <a:spcPct val="100000"/>
              </a:lnSpc>
              <a:spcAft>
                <a:spcPts val="800"/>
              </a:spcAft>
            </a:pPr>
            <a:r>
              <a:rPr lang="es-ES" sz="2000" dirty="0">
                <a:latin typeface="Arial" panose="020B0604020202020204" pitchFamily="34" charset="0"/>
                <a:cs typeface="Arial" panose="020B0604020202020204" pitchFamily="34" charset="0"/>
              </a:rPr>
              <a:t>Optimizar la recolección de residuos reciclables según la demanda de los clientes, a través, de la implementación de tres aplicaciones móviles generando un impacto socio ambiental en la ciudad de Piura.</a:t>
            </a:r>
            <a:endParaRPr lang="es-PE" sz="2000" dirty="0">
              <a:latin typeface="Arial" panose="020B0604020202020204" pitchFamily="34" charset="0"/>
              <a:cs typeface="Arial" panose="020B0604020202020204" pitchFamily="34" charset="0"/>
            </a:endParaRPr>
          </a:p>
        </p:txBody>
      </p:sp>
      <p:cxnSp>
        <p:nvCxnSpPr>
          <p:cNvPr id="4" name="Conector recto 3">
            <a:extLst>
              <a:ext uri="{FF2B5EF4-FFF2-40B4-BE49-F238E27FC236}">
                <a16:creationId xmlns:a16="http://schemas.microsoft.com/office/drawing/2014/main" id="{DD3E72DD-F40D-4B34-A416-F6C5C3C78CAD}"/>
              </a:ext>
            </a:extLst>
          </p:cNvPr>
          <p:cNvCxnSpPr>
            <a:cxnSpLocks/>
          </p:cNvCxnSpPr>
          <p:nvPr/>
        </p:nvCxnSpPr>
        <p:spPr>
          <a:xfrm>
            <a:off x="5480638" y="2365984"/>
            <a:ext cx="0" cy="2206014"/>
          </a:xfrm>
          <a:prstGeom prst="line">
            <a:avLst/>
          </a:prstGeom>
          <a:ln w="28575">
            <a:solidFill>
              <a:srgbClr val="00B0F0"/>
            </a:solidFill>
            <a:prstDash val="sysDot"/>
          </a:ln>
        </p:spPr>
        <p:style>
          <a:lnRef idx="1">
            <a:schemeClr val="accent1"/>
          </a:lnRef>
          <a:fillRef idx="0">
            <a:schemeClr val="accent1"/>
          </a:fillRef>
          <a:effectRef idx="0">
            <a:schemeClr val="accent1"/>
          </a:effectRef>
          <a:fontRef idx="minor">
            <a:schemeClr val="tx1"/>
          </a:fontRef>
        </p:style>
      </p:cxnSp>
      <p:sp>
        <p:nvSpPr>
          <p:cNvPr id="8" name="CuadroTexto 7">
            <a:extLst>
              <a:ext uri="{FF2B5EF4-FFF2-40B4-BE49-F238E27FC236}">
                <a16:creationId xmlns:a16="http://schemas.microsoft.com/office/drawing/2014/main" id="{8A3AC2B5-A95F-4115-BDF6-8E3AD5CDE9FB}"/>
              </a:ext>
            </a:extLst>
          </p:cNvPr>
          <p:cNvSpPr txBox="1"/>
          <p:nvPr/>
        </p:nvSpPr>
        <p:spPr>
          <a:xfrm>
            <a:off x="4457700" y="6453601"/>
            <a:ext cx="5583115" cy="307777"/>
          </a:xfrm>
          <a:prstGeom prst="rect">
            <a:avLst/>
          </a:prstGeom>
          <a:noFill/>
          <a:ln>
            <a:noFill/>
          </a:ln>
        </p:spPr>
        <p:txBody>
          <a:bodyPr wrap="square" rtlCol="0">
            <a:spAutoFit/>
          </a:bodyPr>
          <a:lstStyle/>
          <a:p>
            <a:pPr algn="ctr"/>
            <a:r>
              <a:rPr lang="es-PE" sz="1400" b="0" i="0" dirty="0">
                <a:solidFill>
                  <a:schemeClr val="tx1">
                    <a:lumMod val="65000"/>
                    <a:lumOff val="35000"/>
                  </a:schemeClr>
                </a:solidFill>
                <a:latin typeface="Arial" panose="020B0604020202020204" pitchFamily="34" charset="0"/>
                <a:cs typeface="Arial" panose="020B0604020202020204" pitchFamily="34" charset="0"/>
              </a:rPr>
              <a:t>www.senati.edu.pe</a:t>
            </a:r>
          </a:p>
        </p:txBody>
      </p:sp>
    </p:spTree>
    <p:extLst>
      <p:ext uri="{BB962C8B-B14F-4D97-AF65-F5344CB8AC3E}">
        <p14:creationId xmlns:p14="http://schemas.microsoft.com/office/powerpoint/2010/main" val="6827439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F9809B5-4973-4828-A08A-B84CBF9746D7}"/>
              </a:ext>
            </a:extLst>
          </p:cNvPr>
          <p:cNvSpPr>
            <a:spLocks noGrp="1"/>
          </p:cNvSpPr>
          <p:nvPr>
            <p:ph type="title"/>
          </p:nvPr>
        </p:nvSpPr>
        <p:spPr/>
        <p:txBody>
          <a:bodyPr>
            <a:normAutofit/>
          </a:bodyPr>
          <a:lstStyle/>
          <a:p>
            <a:r>
              <a:rPr lang="es-PE" sz="3000" b="1" dirty="0">
                <a:solidFill>
                  <a:srgbClr val="0070C0"/>
                </a:solidFill>
                <a:latin typeface="Arial" panose="020B0604020202020204" pitchFamily="34" charset="0"/>
                <a:cs typeface="Arial" panose="020B0604020202020204" pitchFamily="34" charset="0"/>
              </a:rPr>
              <a:t>OBJETIVOS ESPECÍFICOS</a:t>
            </a:r>
            <a:endParaRPr lang="es-PE" dirty="0"/>
          </a:p>
        </p:txBody>
      </p:sp>
      <p:sp>
        <p:nvSpPr>
          <p:cNvPr id="3" name="Subtítulo 2">
            <a:extLst>
              <a:ext uri="{FF2B5EF4-FFF2-40B4-BE49-F238E27FC236}">
                <a16:creationId xmlns:a16="http://schemas.microsoft.com/office/drawing/2014/main" id="{D5DEDFAB-CBE9-4F84-8144-C76C07BD213B}"/>
              </a:ext>
            </a:extLst>
          </p:cNvPr>
          <p:cNvSpPr>
            <a:spLocks noGrp="1"/>
          </p:cNvSpPr>
          <p:nvPr>
            <p:ph type="subTitle" idx="1"/>
          </p:nvPr>
        </p:nvSpPr>
        <p:spPr>
          <a:xfrm>
            <a:off x="5449977" y="1736036"/>
            <a:ext cx="6264941" cy="3790122"/>
          </a:xfrm>
        </p:spPr>
        <p:txBody>
          <a:bodyPr>
            <a:noAutofit/>
          </a:bodyPr>
          <a:lstStyle/>
          <a:p>
            <a:pPr marL="342900" lvl="0" indent="-342900" algn="just">
              <a:lnSpc>
                <a:spcPct val="100000"/>
              </a:lnSpc>
              <a:spcBef>
                <a:spcPts val="685"/>
              </a:spcBef>
              <a:buFont typeface="Symbol" panose="05050102010706020507" pitchFamily="18" charset="2"/>
              <a:buChar char=""/>
              <a:tabLst>
                <a:tab pos="305435" algn="l"/>
              </a:tabLst>
            </a:pPr>
            <a:r>
              <a:rPr lang="es-ES" sz="1600" dirty="0">
                <a:solidFill>
                  <a:srgbClr val="000000"/>
                </a:solidFill>
                <a:effectLst/>
                <a:latin typeface="Arial" panose="020B0604020202020204" pitchFamily="34" charset="0"/>
                <a:ea typeface="Arial MT"/>
                <a:cs typeface="Arial" panose="020B0604020202020204" pitchFamily="34" charset="0"/>
              </a:rPr>
              <a:t>Diseñar y construir una aplicación móvil para el administrador, quien registrará los productos o materiales con los que se trabajará, tales como botellas, papel y metales. Además, será quien registre a cada recolector contratado y quien les asigne la tarea de ir a los hogares que trabajen con este sistema, previa solicitud de recojo hecha por el cliente.</a:t>
            </a:r>
            <a:endParaRPr lang="es-PE" sz="1600" dirty="0">
              <a:effectLst/>
              <a:latin typeface="Arial" panose="020B0604020202020204" pitchFamily="34" charset="0"/>
              <a:ea typeface="Arial MT"/>
              <a:cs typeface="Arial" panose="020B0604020202020204" pitchFamily="34" charset="0"/>
            </a:endParaRPr>
          </a:p>
          <a:p>
            <a:pPr marL="342900" lvl="0" indent="-342900" algn="just">
              <a:lnSpc>
                <a:spcPct val="100000"/>
              </a:lnSpc>
              <a:spcBef>
                <a:spcPts val="685"/>
              </a:spcBef>
              <a:buFont typeface="Symbol" panose="05050102010706020507" pitchFamily="18" charset="2"/>
              <a:buChar char=""/>
              <a:tabLst>
                <a:tab pos="305435" algn="l"/>
              </a:tabLst>
            </a:pPr>
            <a:r>
              <a:rPr lang="es-ES" sz="1600" dirty="0">
                <a:solidFill>
                  <a:srgbClr val="000000"/>
                </a:solidFill>
                <a:effectLst/>
                <a:latin typeface="Arial" panose="020B0604020202020204" pitchFamily="34" charset="0"/>
                <a:ea typeface="Arial MT"/>
                <a:cs typeface="Arial" panose="020B0604020202020204" pitchFamily="34" charset="0"/>
              </a:rPr>
              <a:t>Diseñar y construir una aplicación móvil para el recolector, quien después de ingresar a la aplicación con sus credenciales, podrá registrar o afiliar a cada cliente interesado. Podrá ver y mapear las solicitudes que se le asignaron, revisar los datos del cliente para luego seguir la ruta trazada por la aplicación. Además, podrá ingresar los pesos de cada material previo pesado, para luego poder hacer el pago en efectivo al cliente.</a:t>
            </a:r>
            <a:endParaRPr lang="es-PE" sz="1600" dirty="0">
              <a:effectLst/>
              <a:latin typeface="Arial" panose="020B0604020202020204" pitchFamily="34" charset="0"/>
              <a:ea typeface="Arial MT"/>
              <a:cs typeface="Arial" panose="020B0604020202020204" pitchFamily="34" charset="0"/>
            </a:endParaRPr>
          </a:p>
        </p:txBody>
      </p:sp>
      <p:cxnSp>
        <p:nvCxnSpPr>
          <p:cNvPr id="4" name="Conector recto 3">
            <a:extLst>
              <a:ext uri="{FF2B5EF4-FFF2-40B4-BE49-F238E27FC236}">
                <a16:creationId xmlns:a16="http://schemas.microsoft.com/office/drawing/2014/main" id="{DD3E72DD-F40D-4B34-A416-F6C5C3C78CAD}"/>
              </a:ext>
            </a:extLst>
          </p:cNvPr>
          <p:cNvCxnSpPr>
            <a:cxnSpLocks/>
          </p:cNvCxnSpPr>
          <p:nvPr/>
        </p:nvCxnSpPr>
        <p:spPr>
          <a:xfrm>
            <a:off x="5480638" y="2365984"/>
            <a:ext cx="0" cy="2206014"/>
          </a:xfrm>
          <a:prstGeom prst="line">
            <a:avLst/>
          </a:prstGeom>
          <a:ln w="28575">
            <a:solidFill>
              <a:srgbClr val="00B0F0"/>
            </a:solidFill>
            <a:prstDash val="sysDot"/>
          </a:ln>
        </p:spPr>
        <p:style>
          <a:lnRef idx="1">
            <a:schemeClr val="accent1"/>
          </a:lnRef>
          <a:fillRef idx="0">
            <a:schemeClr val="accent1"/>
          </a:fillRef>
          <a:effectRef idx="0">
            <a:schemeClr val="accent1"/>
          </a:effectRef>
          <a:fontRef idx="minor">
            <a:schemeClr val="tx1"/>
          </a:fontRef>
        </p:style>
      </p:cxnSp>
      <p:sp>
        <p:nvSpPr>
          <p:cNvPr id="8" name="CuadroTexto 7">
            <a:extLst>
              <a:ext uri="{FF2B5EF4-FFF2-40B4-BE49-F238E27FC236}">
                <a16:creationId xmlns:a16="http://schemas.microsoft.com/office/drawing/2014/main" id="{8A3AC2B5-A95F-4115-BDF6-8E3AD5CDE9FB}"/>
              </a:ext>
            </a:extLst>
          </p:cNvPr>
          <p:cNvSpPr txBox="1"/>
          <p:nvPr/>
        </p:nvSpPr>
        <p:spPr>
          <a:xfrm>
            <a:off x="4457700" y="6453601"/>
            <a:ext cx="5583115" cy="307777"/>
          </a:xfrm>
          <a:prstGeom prst="rect">
            <a:avLst/>
          </a:prstGeom>
          <a:noFill/>
          <a:ln>
            <a:noFill/>
          </a:ln>
        </p:spPr>
        <p:txBody>
          <a:bodyPr wrap="square" rtlCol="0">
            <a:spAutoFit/>
          </a:bodyPr>
          <a:lstStyle/>
          <a:p>
            <a:pPr algn="ctr"/>
            <a:r>
              <a:rPr lang="es-PE" sz="1400" b="0" i="0" dirty="0">
                <a:solidFill>
                  <a:schemeClr val="tx1">
                    <a:lumMod val="65000"/>
                    <a:lumOff val="35000"/>
                  </a:schemeClr>
                </a:solidFill>
                <a:latin typeface="Arial" panose="020B0604020202020204" pitchFamily="34" charset="0"/>
                <a:cs typeface="Arial" panose="020B0604020202020204" pitchFamily="34" charset="0"/>
              </a:rPr>
              <a:t>www.senati.edu.pe</a:t>
            </a:r>
          </a:p>
        </p:txBody>
      </p:sp>
    </p:spTree>
    <p:extLst>
      <p:ext uri="{BB962C8B-B14F-4D97-AF65-F5344CB8AC3E}">
        <p14:creationId xmlns:p14="http://schemas.microsoft.com/office/powerpoint/2010/main" val="23135418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F9809B5-4973-4828-A08A-B84CBF9746D7}"/>
              </a:ext>
            </a:extLst>
          </p:cNvPr>
          <p:cNvSpPr>
            <a:spLocks noGrp="1"/>
          </p:cNvSpPr>
          <p:nvPr>
            <p:ph type="title"/>
          </p:nvPr>
        </p:nvSpPr>
        <p:spPr/>
        <p:txBody>
          <a:bodyPr>
            <a:normAutofit/>
          </a:bodyPr>
          <a:lstStyle/>
          <a:p>
            <a:r>
              <a:rPr lang="es-PE" sz="3000" b="1" dirty="0">
                <a:solidFill>
                  <a:srgbClr val="0070C0"/>
                </a:solidFill>
                <a:latin typeface="Arial" panose="020B0604020202020204" pitchFamily="34" charset="0"/>
                <a:cs typeface="Arial" panose="020B0604020202020204" pitchFamily="34" charset="0"/>
              </a:rPr>
              <a:t>OBJETIVOS ESPECÍFICOS</a:t>
            </a:r>
            <a:endParaRPr lang="es-PE" dirty="0"/>
          </a:p>
        </p:txBody>
      </p:sp>
      <p:sp>
        <p:nvSpPr>
          <p:cNvPr id="3" name="Subtítulo 2">
            <a:extLst>
              <a:ext uri="{FF2B5EF4-FFF2-40B4-BE49-F238E27FC236}">
                <a16:creationId xmlns:a16="http://schemas.microsoft.com/office/drawing/2014/main" id="{D5DEDFAB-CBE9-4F84-8144-C76C07BD213B}"/>
              </a:ext>
            </a:extLst>
          </p:cNvPr>
          <p:cNvSpPr>
            <a:spLocks noGrp="1"/>
          </p:cNvSpPr>
          <p:nvPr>
            <p:ph type="subTitle" idx="1"/>
          </p:nvPr>
        </p:nvSpPr>
        <p:spPr>
          <a:xfrm>
            <a:off x="5622254" y="2080591"/>
            <a:ext cx="5865934" cy="2968487"/>
          </a:xfrm>
        </p:spPr>
        <p:txBody>
          <a:bodyPr>
            <a:noAutofit/>
          </a:bodyPr>
          <a:lstStyle/>
          <a:p>
            <a:pPr marL="342900" lvl="0" indent="-342900" algn="just">
              <a:lnSpc>
                <a:spcPct val="100000"/>
              </a:lnSpc>
              <a:spcBef>
                <a:spcPts val="685"/>
              </a:spcBef>
              <a:buFont typeface="Symbol" panose="05050102010706020507" pitchFamily="18" charset="2"/>
              <a:buChar char=""/>
              <a:tabLst>
                <a:tab pos="305435" algn="l"/>
              </a:tabLst>
            </a:pPr>
            <a:r>
              <a:rPr lang="es-ES" sz="1600" dirty="0">
                <a:solidFill>
                  <a:srgbClr val="000000"/>
                </a:solidFill>
                <a:effectLst/>
                <a:latin typeface="Arial" panose="020B0604020202020204" pitchFamily="34" charset="0"/>
                <a:ea typeface="Arial MT"/>
                <a:cs typeface="Arial" panose="020B0604020202020204" pitchFamily="34" charset="0"/>
              </a:rPr>
              <a:t>Diseñar y construir una aplicación móvil para el cliente, quien luego de ingresar sus credenciales podrá solicitar el recojo de los materiales reciclables con los que dispone.</a:t>
            </a:r>
            <a:endParaRPr lang="es-PE" sz="1600" dirty="0">
              <a:effectLst/>
              <a:latin typeface="Arial" panose="020B0604020202020204" pitchFamily="34" charset="0"/>
              <a:ea typeface="Arial MT"/>
              <a:cs typeface="Arial" panose="020B0604020202020204" pitchFamily="34" charset="0"/>
            </a:endParaRPr>
          </a:p>
          <a:p>
            <a:pPr marL="342900" lvl="0" indent="-342900" algn="just">
              <a:lnSpc>
                <a:spcPct val="100000"/>
              </a:lnSpc>
              <a:spcBef>
                <a:spcPts val="685"/>
              </a:spcBef>
              <a:buFont typeface="Symbol" panose="05050102010706020507" pitchFamily="18" charset="2"/>
              <a:buChar char=""/>
              <a:tabLst>
                <a:tab pos="305435" algn="l"/>
              </a:tabLst>
            </a:pPr>
            <a:r>
              <a:rPr lang="es-ES" sz="1600" dirty="0">
                <a:solidFill>
                  <a:srgbClr val="000000"/>
                </a:solidFill>
                <a:effectLst/>
                <a:latin typeface="Arial" panose="020B0604020202020204" pitchFamily="34" charset="0"/>
                <a:ea typeface="Arial MT"/>
                <a:cs typeface="Arial" panose="020B0604020202020204" pitchFamily="34" charset="0"/>
              </a:rPr>
              <a:t>Disminuir el desecho de residuos a las calles optimizando la recolección.</a:t>
            </a:r>
            <a:endParaRPr lang="es-PE" sz="1600" dirty="0">
              <a:effectLst/>
              <a:latin typeface="Arial" panose="020B0604020202020204" pitchFamily="34" charset="0"/>
              <a:ea typeface="Arial MT"/>
              <a:cs typeface="Arial" panose="020B0604020202020204" pitchFamily="34" charset="0"/>
            </a:endParaRPr>
          </a:p>
          <a:p>
            <a:pPr marL="342900" lvl="0" indent="-342900" algn="just">
              <a:lnSpc>
                <a:spcPct val="100000"/>
              </a:lnSpc>
              <a:spcBef>
                <a:spcPts val="685"/>
              </a:spcBef>
              <a:buFont typeface="Symbol" panose="05050102010706020507" pitchFamily="18" charset="2"/>
              <a:buChar char=""/>
              <a:tabLst>
                <a:tab pos="305435" algn="l"/>
              </a:tabLst>
            </a:pPr>
            <a:r>
              <a:rPr lang="es-ES" sz="1600" dirty="0">
                <a:solidFill>
                  <a:srgbClr val="000000"/>
                </a:solidFill>
                <a:effectLst/>
                <a:latin typeface="Arial" panose="020B0604020202020204" pitchFamily="34" charset="0"/>
                <a:ea typeface="Arial MT"/>
                <a:cs typeface="Arial" panose="020B0604020202020204" pitchFamily="34" charset="0"/>
              </a:rPr>
              <a:t>Generar satisfacción en los usuarios al recibir un incentivo según el volumen de material reciclable.</a:t>
            </a:r>
            <a:endParaRPr lang="es-PE" sz="1600" dirty="0">
              <a:effectLst/>
              <a:latin typeface="Arial" panose="020B0604020202020204" pitchFamily="34" charset="0"/>
              <a:ea typeface="Arial MT"/>
              <a:cs typeface="Arial" panose="020B0604020202020204" pitchFamily="34" charset="0"/>
            </a:endParaRPr>
          </a:p>
        </p:txBody>
      </p:sp>
      <p:cxnSp>
        <p:nvCxnSpPr>
          <p:cNvPr id="4" name="Conector recto 3">
            <a:extLst>
              <a:ext uri="{FF2B5EF4-FFF2-40B4-BE49-F238E27FC236}">
                <a16:creationId xmlns:a16="http://schemas.microsoft.com/office/drawing/2014/main" id="{DD3E72DD-F40D-4B34-A416-F6C5C3C78CAD}"/>
              </a:ext>
            </a:extLst>
          </p:cNvPr>
          <p:cNvCxnSpPr>
            <a:cxnSpLocks/>
          </p:cNvCxnSpPr>
          <p:nvPr/>
        </p:nvCxnSpPr>
        <p:spPr>
          <a:xfrm>
            <a:off x="5480638" y="2365984"/>
            <a:ext cx="0" cy="2206014"/>
          </a:xfrm>
          <a:prstGeom prst="line">
            <a:avLst/>
          </a:prstGeom>
          <a:ln w="28575">
            <a:solidFill>
              <a:srgbClr val="00B0F0"/>
            </a:solidFill>
            <a:prstDash val="sysDot"/>
          </a:ln>
        </p:spPr>
        <p:style>
          <a:lnRef idx="1">
            <a:schemeClr val="accent1"/>
          </a:lnRef>
          <a:fillRef idx="0">
            <a:schemeClr val="accent1"/>
          </a:fillRef>
          <a:effectRef idx="0">
            <a:schemeClr val="accent1"/>
          </a:effectRef>
          <a:fontRef idx="minor">
            <a:schemeClr val="tx1"/>
          </a:fontRef>
        </p:style>
      </p:cxnSp>
      <p:sp>
        <p:nvSpPr>
          <p:cNvPr id="8" name="CuadroTexto 7">
            <a:extLst>
              <a:ext uri="{FF2B5EF4-FFF2-40B4-BE49-F238E27FC236}">
                <a16:creationId xmlns:a16="http://schemas.microsoft.com/office/drawing/2014/main" id="{8A3AC2B5-A95F-4115-BDF6-8E3AD5CDE9FB}"/>
              </a:ext>
            </a:extLst>
          </p:cNvPr>
          <p:cNvSpPr txBox="1"/>
          <p:nvPr/>
        </p:nvSpPr>
        <p:spPr>
          <a:xfrm>
            <a:off x="4457700" y="6453601"/>
            <a:ext cx="5583115" cy="307777"/>
          </a:xfrm>
          <a:prstGeom prst="rect">
            <a:avLst/>
          </a:prstGeom>
          <a:noFill/>
          <a:ln>
            <a:noFill/>
          </a:ln>
        </p:spPr>
        <p:txBody>
          <a:bodyPr wrap="square" rtlCol="0">
            <a:spAutoFit/>
          </a:bodyPr>
          <a:lstStyle/>
          <a:p>
            <a:pPr algn="ctr"/>
            <a:r>
              <a:rPr lang="es-PE" sz="1400" b="0" i="0" dirty="0">
                <a:solidFill>
                  <a:schemeClr val="tx1">
                    <a:lumMod val="65000"/>
                    <a:lumOff val="35000"/>
                  </a:schemeClr>
                </a:solidFill>
                <a:latin typeface="Arial" panose="020B0604020202020204" pitchFamily="34" charset="0"/>
                <a:cs typeface="Arial" panose="020B0604020202020204" pitchFamily="34" charset="0"/>
              </a:rPr>
              <a:t>www.senati.edu.pe</a:t>
            </a:r>
          </a:p>
        </p:txBody>
      </p:sp>
    </p:spTree>
    <p:extLst>
      <p:ext uri="{BB962C8B-B14F-4D97-AF65-F5344CB8AC3E}">
        <p14:creationId xmlns:p14="http://schemas.microsoft.com/office/powerpoint/2010/main" val="2775368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1F7938EB-8142-4291-9FC2-9EAC7C9E23DA}"/>
              </a:ext>
            </a:extLst>
          </p:cNvPr>
          <p:cNvSpPr>
            <a:spLocks noGrp="1"/>
          </p:cNvSpPr>
          <p:nvPr>
            <p:ph type="title"/>
          </p:nvPr>
        </p:nvSpPr>
        <p:spPr/>
        <p:txBody>
          <a:bodyPr>
            <a:normAutofit fontScale="90000"/>
          </a:bodyPr>
          <a:lstStyle/>
          <a:p>
            <a:r>
              <a:rPr lang="es-PE" dirty="0"/>
              <a:t>DESCRIPCIÓN DE LA INNOVACIÓN Y/O MEJORA</a:t>
            </a:r>
          </a:p>
        </p:txBody>
      </p:sp>
      <p:sp>
        <p:nvSpPr>
          <p:cNvPr id="5" name="Marcador de contenido 4">
            <a:extLst>
              <a:ext uri="{FF2B5EF4-FFF2-40B4-BE49-F238E27FC236}">
                <a16:creationId xmlns:a16="http://schemas.microsoft.com/office/drawing/2014/main" id="{E55B83BA-A2CB-4714-BA1D-09C4E7621BF3}"/>
              </a:ext>
            </a:extLst>
          </p:cNvPr>
          <p:cNvSpPr>
            <a:spLocks noGrp="1"/>
          </p:cNvSpPr>
          <p:nvPr>
            <p:ph idx="1"/>
          </p:nvPr>
        </p:nvSpPr>
        <p:spPr>
          <a:xfrm>
            <a:off x="838200" y="1510747"/>
            <a:ext cx="10515600" cy="4626459"/>
          </a:xfrm>
        </p:spPr>
        <p:txBody>
          <a:bodyPr>
            <a:noAutofit/>
          </a:bodyPr>
          <a:lstStyle/>
          <a:p>
            <a:pPr marL="0" indent="0" algn="just">
              <a:lnSpc>
                <a:spcPct val="100000"/>
              </a:lnSpc>
              <a:buNone/>
            </a:pPr>
            <a:r>
              <a:rPr lang="es-ES" sz="2000" dirty="0">
                <a:latin typeface="Arial" panose="020B0604020202020204" pitchFamily="34" charset="0"/>
                <a:cs typeface="Arial" panose="020B0604020202020204" pitchFamily="34" charset="0"/>
              </a:rPr>
              <a:t>Mediante conocimiento previo de la situación que enfrenta nuestra ciudad de Piura, ante el constante desecho de basura a las calles, en donde, además, el personal encargado de la recolección de residuos sólidos (basura) no se da abasto debido la mala gestión de esta actividad, se decidió contribuir con el cuidado del ambiente al poner a disposición tres aplicaciones de reciclaje que gestionen e incentiven el reciclaje en los ciudadanos. </a:t>
            </a:r>
          </a:p>
          <a:p>
            <a:pPr marL="0" indent="0" algn="just">
              <a:lnSpc>
                <a:spcPct val="100000"/>
              </a:lnSpc>
              <a:buNone/>
            </a:pPr>
            <a:r>
              <a:rPr lang="es-PE" sz="2000" dirty="0">
                <a:latin typeface="Arial" panose="020B0604020202020204" pitchFamily="34" charset="0"/>
                <a:cs typeface="Arial" panose="020B0604020202020204" pitchFamily="34" charset="0"/>
              </a:rPr>
              <a:t>Este proyecto se llevó a cabo utilizando C#, </a:t>
            </a:r>
            <a:r>
              <a:rPr lang="es-PE" sz="2000" dirty="0" err="1">
                <a:latin typeface="Arial" panose="020B0604020202020204" pitchFamily="34" charset="0"/>
                <a:cs typeface="Arial" panose="020B0604020202020204" pitchFamily="34" charset="0"/>
              </a:rPr>
              <a:t>Xamarin</a:t>
            </a:r>
            <a:r>
              <a:rPr lang="es-PE" sz="2000" dirty="0">
                <a:latin typeface="Arial" panose="020B0604020202020204" pitchFamily="34" charset="0"/>
                <a:cs typeface="Arial" panose="020B0604020202020204" pitchFamily="34" charset="0"/>
              </a:rPr>
              <a:t> </a:t>
            </a:r>
            <a:r>
              <a:rPr lang="es-PE" sz="2000" dirty="0" err="1">
                <a:latin typeface="Arial" panose="020B0604020202020204" pitchFamily="34" charset="0"/>
                <a:cs typeface="Arial" panose="020B0604020202020204" pitchFamily="34" charset="0"/>
              </a:rPr>
              <a:t>Forms</a:t>
            </a:r>
            <a:r>
              <a:rPr lang="es-PE" sz="2000" dirty="0">
                <a:latin typeface="Arial" panose="020B0604020202020204" pitchFamily="34" charset="0"/>
                <a:cs typeface="Arial" panose="020B0604020202020204" pitchFamily="34" charset="0"/>
              </a:rPr>
              <a:t> y </a:t>
            </a:r>
            <a:r>
              <a:rPr lang="es-PE" sz="2000" dirty="0" err="1">
                <a:latin typeface="Arial" panose="020B0604020202020204" pitchFamily="34" charset="0"/>
                <a:cs typeface="Arial" panose="020B0604020202020204" pitchFamily="34" charset="0"/>
              </a:rPr>
              <a:t>Firebase</a:t>
            </a:r>
            <a:r>
              <a:rPr lang="es-PE" sz="2000" dirty="0">
                <a:latin typeface="Arial" panose="020B0604020202020204" pitchFamily="34" charset="0"/>
                <a:cs typeface="Arial" panose="020B0604020202020204" pitchFamily="34" charset="0"/>
              </a:rPr>
              <a:t> como motor de Base de Datos. Consta de tres aplicaciones las cuales son: </a:t>
            </a:r>
          </a:p>
          <a:p>
            <a:pPr algn="just">
              <a:lnSpc>
                <a:spcPct val="100000"/>
              </a:lnSpc>
            </a:pPr>
            <a:r>
              <a:rPr lang="es-ES" sz="2000" b="1" dirty="0">
                <a:latin typeface="Arial" panose="020B0604020202020204" pitchFamily="34" charset="0"/>
                <a:cs typeface="Arial" panose="020B0604020202020204" pitchFamily="34" charset="0"/>
              </a:rPr>
              <a:t>App Administrador: </a:t>
            </a:r>
            <a:r>
              <a:rPr lang="es-ES" sz="2000" dirty="0">
                <a:latin typeface="Arial" panose="020B0604020202020204" pitchFamily="34" charset="0"/>
                <a:cs typeface="Arial" panose="020B0604020202020204" pitchFamily="34" charset="0"/>
              </a:rPr>
              <a:t>Es quien registra al personal recolector contratado, registra los materiales autorizados a recolectar y quien asigna a los recolectores la tarea de ir a los determinados puntos de entrega. </a:t>
            </a:r>
          </a:p>
          <a:p>
            <a:pPr algn="just">
              <a:lnSpc>
                <a:spcPct val="100000"/>
              </a:lnSpc>
            </a:pPr>
            <a:r>
              <a:rPr lang="es-ES" sz="2000" b="1" dirty="0">
                <a:latin typeface="Arial" panose="020B0604020202020204" pitchFamily="34" charset="0"/>
                <a:cs typeface="Arial" panose="020B0604020202020204" pitchFamily="34" charset="0"/>
              </a:rPr>
              <a:t>App Recolector: </a:t>
            </a:r>
            <a:r>
              <a:rPr lang="es-ES" sz="2000" dirty="0">
                <a:latin typeface="Arial" panose="020B0604020202020204" pitchFamily="34" charset="0"/>
                <a:cs typeface="Arial" panose="020B0604020202020204" pitchFamily="34" charset="0"/>
              </a:rPr>
              <a:t>Es quien afilia a los nuevos clientes y quien pasa por cada casa recogiendo los materiales reciclables. </a:t>
            </a:r>
          </a:p>
          <a:p>
            <a:pPr algn="just">
              <a:lnSpc>
                <a:spcPct val="100000"/>
              </a:lnSpc>
            </a:pPr>
            <a:r>
              <a:rPr lang="es-ES" sz="2000" b="1" dirty="0">
                <a:latin typeface="Arial" panose="020B0604020202020204" pitchFamily="34" charset="0"/>
                <a:cs typeface="Arial" panose="020B0604020202020204" pitchFamily="34" charset="0"/>
              </a:rPr>
              <a:t>App Cliente: </a:t>
            </a:r>
            <a:r>
              <a:rPr lang="es-ES" sz="2000" dirty="0">
                <a:latin typeface="Arial" panose="020B0604020202020204" pitchFamily="34" charset="0"/>
                <a:cs typeface="Arial" panose="020B0604020202020204" pitchFamily="34" charset="0"/>
              </a:rPr>
              <a:t>Es quien solicita recoger los materiales en su domicilio. </a:t>
            </a:r>
            <a:endParaRPr lang="es-PE" sz="2000" dirty="0">
              <a:latin typeface="Arial" panose="020B0604020202020204" pitchFamily="34" charset="0"/>
              <a:cs typeface="Arial" panose="020B0604020202020204" pitchFamily="34" charset="0"/>
            </a:endParaRPr>
          </a:p>
          <a:p>
            <a:pPr algn="just">
              <a:lnSpc>
                <a:spcPct val="100000"/>
              </a:lnSpc>
            </a:pPr>
            <a:endParaRPr lang="es-PE"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6477548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D981D62-D220-47F2-858F-31B1C60203A4}"/>
              </a:ext>
            </a:extLst>
          </p:cNvPr>
          <p:cNvSpPr>
            <a:spLocks noGrp="1"/>
          </p:cNvSpPr>
          <p:nvPr>
            <p:ph type="title"/>
          </p:nvPr>
        </p:nvSpPr>
        <p:spPr>
          <a:xfrm>
            <a:off x="1277813" y="580291"/>
            <a:ext cx="9213723" cy="646929"/>
          </a:xfrm>
        </p:spPr>
        <p:txBody>
          <a:bodyPr>
            <a:normAutofit/>
          </a:bodyPr>
          <a:lstStyle/>
          <a:p>
            <a:r>
              <a:rPr lang="es-PE" sz="2800" b="1" dirty="0">
                <a:effectLst/>
                <a:latin typeface="Arial" panose="020B0604020202020204" pitchFamily="34" charset="0"/>
                <a:ea typeface="Arial" panose="020B0604020202020204" pitchFamily="34" charset="0"/>
                <a:cs typeface="Times New Roman" panose="02020603050405020304" pitchFamily="18" charset="0"/>
              </a:rPr>
              <a:t>DIAGRAMA DE PROCESO ACTUAL</a:t>
            </a:r>
            <a:endParaRPr lang="es-PE" sz="4000" dirty="0"/>
          </a:p>
        </p:txBody>
      </p:sp>
      <p:pic>
        <p:nvPicPr>
          <p:cNvPr id="6" name="Imagen 5">
            <a:extLst>
              <a:ext uri="{FF2B5EF4-FFF2-40B4-BE49-F238E27FC236}">
                <a16:creationId xmlns:a16="http://schemas.microsoft.com/office/drawing/2014/main" id="{525CB20B-655D-40C9-A47D-46930B6918DF}"/>
              </a:ext>
            </a:extLst>
          </p:cNvPr>
          <p:cNvPicPr/>
          <p:nvPr/>
        </p:nvPicPr>
        <p:blipFill rotWithShape="1">
          <a:blip r:embed="rId2" cstate="print">
            <a:extLst>
              <a:ext uri="{28A0092B-C50C-407E-A947-70E740481C1C}">
                <a14:useLocalDpi xmlns:a14="http://schemas.microsoft.com/office/drawing/2010/main" val="0"/>
              </a:ext>
            </a:extLst>
          </a:blip>
          <a:srcRect b="21458"/>
          <a:stretch/>
        </p:blipFill>
        <p:spPr bwMode="auto">
          <a:xfrm>
            <a:off x="1166899" y="1443884"/>
            <a:ext cx="9377645" cy="4873581"/>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90464594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D981D62-D220-47F2-858F-31B1C60203A4}"/>
              </a:ext>
            </a:extLst>
          </p:cNvPr>
          <p:cNvSpPr>
            <a:spLocks noGrp="1"/>
          </p:cNvSpPr>
          <p:nvPr>
            <p:ph type="title"/>
          </p:nvPr>
        </p:nvSpPr>
        <p:spPr>
          <a:xfrm>
            <a:off x="1277812" y="580291"/>
            <a:ext cx="9478419" cy="646929"/>
          </a:xfrm>
        </p:spPr>
        <p:txBody>
          <a:bodyPr>
            <a:normAutofit/>
          </a:bodyPr>
          <a:lstStyle/>
          <a:p>
            <a:r>
              <a:rPr lang="es-PE" sz="2400" b="1" dirty="0">
                <a:effectLst/>
                <a:latin typeface="Arial" panose="020B0604020202020204" pitchFamily="34" charset="0"/>
                <a:ea typeface="Arial" panose="020B0604020202020204" pitchFamily="34" charset="0"/>
                <a:cs typeface="Times New Roman" panose="02020603050405020304" pitchFamily="18" charset="0"/>
              </a:rPr>
              <a:t>DIAGRAMA DE PROCESO </a:t>
            </a:r>
            <a:r>
              <a:rPr lang="es-PE" sz="2400" dirty="0">
                <a:ea typeface="Arial" panose="020B0604020202020204" pitchFamily="34" charset="0"/>
                <a:cs typeface="Times New Roman" panose="02020603050405020304" pitchFamily="18" charset="0"/>
              </a:rPr>
              <a:t>M</a:t>
            </a:r>
            <a:r>
              <a:rPr lang="es-PE" sz="2400" b="1" dirty="0">
                <a:effectLst/>
                <a:latin typeface="Arial" panose="020B0604020202020204" pitchFamily="34" charset="0"/>
                <a:ea typeface="Arial" panose="020B0604020202020204" pitchFamily="34" charset="0"/>
                <a:cs typeface="Times New Roman" panose="02020603050405020304" pitchFamily="18" charset="0"/>
              </a:rPr>
              <a:t>EJORADO</a:t>
            </a:r>
            <a:endParaRPr lang="es-PE" sz="2400" dirty="0"/>
          </a:p>
        </p:txBody>
      </p:sp>
      <p:pic>
        <p:nvPicPr>
          <p:cNvPr id="6" name="Imagen 5">
            <a:extLst>
              <a:ext uri="{FF2B5EF4-FFF2-40B4-BE49-F238E27FC236}">
                <a16:creationId xmlns:a16="http://schemas.microsoft.com/office/drawing/2014/main" id="{BC29F8F3-F9B7-4084-9523-5682A6C304EC}"/>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77811" y="1448754"/>
            <a:ext cx="7561389" cy="4895215"/>
          </a:xfrm>
          <a:prstGeom prst="rect">
            <a:avLst/>
          </a:prstGeom>
          <a:noFill/>
          <a:ln>
            <a:noFill/>
          </a:ln>
        </p:spPr>
      </p:pic>
    </p:spTree>
    <p:extLst>
      <p:ext uri="{BB962C8B-B14F-4D97-AF65-F5344CB8AC3E}">
        <p14:creationId xmlns:p14="http://schemas.microsoft.com/office/powerpoint/2010/main" val="50129644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D981D62-D220-47F2-858F-31B1C60203A4}"/>
              </a:ext>
            </a:extLst>
          </p:cNvPr>
          <p:cNvSpPr>
            <a:spLocks noGrp="1"/>
          </p:cNvSpPr>
          <p:nvPr>
            <p:ph type="title"/>
          </p:nvPr>
        </p:nvSpPr>
        <p:spPr>
          <a:xfrm>
            <a:off x="1277813" y="580291"/>
            <a:ext cx="9213723" cy="646929"/>
          </a:xfrm>
        </p:spPr>
        <p:txBody>
          <a:bodyPr>
            <a:normAutofit/>
          </a:bodyPr>
          <a:lstStyle/>
          <a:p>
            <a:r>
              <a:rPr lang="es-PE" sz="2800" b="1" dirty="0">
                <a:effectLst/>
                <a:latin typeface="Arial" panose="020B0604020202020204" pitchFamily="34" charset="0"/>
                <a:ea typeface="Arial" panose="020B0604020202020204" pitchFamily="34" charset="0"/>
                <a:cs typeface="Times New Roman" panose="02020603050405020304" pitchFamily="18" charset="0"/>
              </a:rPr>
              <a:t>DIAGRAMA DE ISHIKAWA</a:t>
            </a:r>
            <a:endParaRPr lang="es-PE" sz="4000" dirty="0"/>
          </a:p>
        </p:txBody>
      </p:sp>
      <p:pic>
        <p:nvPicPr>
          <p:cNvPr id="4" name="Imagen 3">
            <a:extLst>
              <a:ext uri="{FF2B5EF4-FFF2-40B4-BE49-F238E27FC236}">
                <a16:creationId xmlns:a16="http://schemas.microsoft.com/office/drawing/2014/main" id="{A6C35711-CD62-40D0-9CC3-0E5CF4CB4FAB}"/>
              </a:ext>
            </a:extLst>
          </p:cNvPr>
          <p:cNvPicPr/>
          <p:nvPr/>
        </p:nvPicPr>
        <p:blipFill>
          <a:blip r:embed="rId2"/>
          <a:stretch>
            <a:fillRect/>
          </a:stretch>
        </p:blipFill>
        <p:spPr>
          <a:xfrm>
            <a:off x="1068194" y="1593573"/>
            <a:ext cx="9586554" cy="3839817"/>
          </a:xfrm>
          <a:prstGeom prst="rect">
            <a:avLst/>
          </a:prstGeom>
        </p:spPr>
      </p:pic>
    </p:spTree>
    <p:extLst>
      <p:ext uri="{BB962C8B-B14F-4D97-AF65-F5344CB8AC3E}">
        <p14:creationId xmlns:p14="http://schemas.microsoft.com/office/powerpoint/2010/main" val="64319690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7324</TotalTime>
  <Words>788</Words>
  <Application>Microsoft Office PowerPoint</Application>
  <PresentationFormat>Panorámica</PresentationFormat>
  <Paragraphs>60</Paragraphs>
  <Slides>18</Slides>
  <Notes>0</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18</vt:i4>
      </vt:variant>
    </vt:vector>
  </HeadingPairs>
  <TitlesOfParts>
    <vt:vector size="23" baseType="lpstr">
      <vt:lpstr>Arial</vt:lpstr>
      <vt:lpstr>Calibri</vt:lpstr>
      <vt:lpstr>Calibri Light</vt:lpstr>
      <vt:lpstr>Symbol</vt:lpstr>
      <vt:lpstr>Tema de Office</vt:lpstr>
      <vt:lpstr>Implementación de una App Móvil (Android) para administrar el reciclaje de materiales en la empresa Mr. JED Ingeniería y Desarrollo - Piura; 2022.</vt:lpstr>
      <vt:lpstr>INTRODUCCIÓN </vt:lpstr>
      <vt:lpstr>OBJETIVO GENERAL</vt:lpstr>
      <vt:lpstr>OBJETIVOS ESPECÍFICOS</vt:lpstr>
      <vt:lpstr>OBJETIVOS ESPECÍFICOS</vt:lpstr>
      <vt:lpstr>DESCRIPCIÓN DE LA INNOVACIÓN Y/O MEJORA</vt:lpstr>
      <vt:lpstr>DIAGRAMA DE PROCESO ACTUAL</vt:lpstr>
      <vt:lpstr>DIAGRAMA DE PROCESO MEJORADO</vt:lpstr>
      <vt:lpstr>DIAGRAMA DE ISHIKAWA</vt:lpstr>
      <vt:lpstr>DIAGRAMA DE PARETO</vt:lpstr>
      <vt:lpstr>KPI PRINCIPAL (Indicador clave de rendimiento)</vt:lpstr>
      <vt:lpstr>IMPLEMENTACIÓN | PLANOS DE PROYECTO</vt:lpstr>
      <vt:lpstr>COSTOS – INVERSIÓN | COSTOS TOTAL DEL PROYECTO</vt:lpstr>
      <vt:lpstr>COSTOS – INVERSIÓN | RETORNO DE INVERSIÓN</vt:lpstr>
      <vt:lpstr>CRONOGRAMA DE ACTIVIDADES</vt:lpstr>
      <vt:lpstr>CONCLUSIONES: </vt:lpstr>
      <vt:lpstr>GRACIAS POR SU:</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Edge Michael Sandoval Vilchez</dc:creator>
  <cp:lastModifiedBy>Alexander Velásquez</cp:lastModifiedBy>
  <cp:revision>60</cp:revision>
  <dcterms:created xsi:type="dcterms:W3CDTF">2020-11-02T19:43:51Z</dcterms:created>
  <dcterms:modified xsi:type="dcterms:W3CDTF">2023-05-02T04:17:44Z</dcterms:modified>
</cp:coreProperties>
</file>